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webextensions/webextension1.xml" ContentType="application/vnd.ms-office.webextension+xml"/>
  <Override PartName="/ppt/webextensions/webextension2.xml" ContentType="application/vnd.ms-office.webextension+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1"/>
  </p:sldMasterIdLst>
  <p:notesMasterIdLst>
    <p:notesMasterId r:id="rId15"/>
  </p:notesMasterIdLst>
  <p:sldIdLst>
    <p:sldId id="256" r:id="rId2"/>
    <p:sldId id="257" r:id="rId3"/>
    <p:sldId id="271" r:id="rId4"/>
    <p:sldId id="265" r:id="rId5"/>
    <p:sldId id="267" r:id="rId6"/>
    <p:sldId id="269" r:id="rId7"/>
    <p:sldId id="268" r:id="rId8"/>
    <p:sldId id="259" r:id="rId9"/>
    <p:sldId id="270" r:id="rId10"/>
    <p:sldId id="261" r:id="rId11"/>
    <p:sldId id="262" r:id="rId12"/>
    <p:sldId id="263" r:id="rId13"/>
    <p:sldId id="264" r:id="rId1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A86EDAA-0FE6-4035-BF53-FD3B6470F6BD}" v="495" dt="2021-12-17T06:11:08.585"/>
    <p1510:client id="{44827ABA-2361-48D4-948B-CF2242C23273}" v="2310" dt="2021-12-16T21:51:36.04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86" d="100"/>
          <a:sy n="86" d="100"/>
        </p:scale>
        <p:origin x="-1140" y="-90"/>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0FE861C-486B-4E18-A0E9-A790238A915C}" type="datetimeFigureOut">
              <a:rPr lang="en-US" smtClean="0"/>
              <a:t>12/16/2021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F811066-0135-4CAA-8AD4-89A97190AC00}"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cs typeface="Calibri"/>
              </a:rPr>
              <a:t>Research examples presented in this </a:t>
            </a:r>
            <a:r>
              <a:rPr lang="en-US" dirty="0" err="1">
                <a:cs typeface="Calibri"/>
              </a:rPr>
              <a:t>powerpoint</a:t>
            </a:r>
            <a:r>
              <a:rPr lang="en-US" dirty="0">
                <a:cs typeface="Calibri"/>
              </a:rPr>
              <a:t> are from: </a:t>
            </a:r>
          </a:p>
          <a:p>
            <a:endParaRPr lang="en-US" dirty="0"/>
          </a:p>
          <a:p>
            <a:r>
              <a:rPr lang="en-US" dirty="0"/>
              <a:t>Petrini, C. (2012). Ethical and legal considerations regarding the ownership and commercial use of human biological materials and their derivatives. Journal of Blood Medicine, 3, 87–96. https://doi.org/10.2147/jbm.s36134</a:t>
            </a:r>
            <a:br>
              <a:rPr lang="en-US" dirty="0">
                <a:cs typeface="+mn-lt"/>
              </a:rPr>
            </a:br>
            <a:endParaRPr lang="en-US" dirty="0"/>
          </a:p>
        </p:txBody>
      </p:sp>
      <p:sp>
        <p:nvSpPr>
          <p:cNvPr id="4" name="Slide Number Placeholder 3"/>
          <p:cNvSpPr>
            <a:spLocks noGrp="1"/>
          </p:cNvSpPr>
          <p:nvPr>
            <p:ph type="sldNum" sz="quarter" idx="10"/>
          </p:nvPr>
        </p:nvSpPr>
        <p:spPr/>
        <p:txBody>
          <a:bodyPr/>
          <a:lstStyle/>
          <a:p>
            <a:fld id="{DF811066-0135-4CAA-8AD4-89A97190AC00}" type="slidenum">
              <a:rPr lang="en-US" smtClean="0"/>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lnSpc>
                <a:spcPct val="90000"/>
              </a:lnSpc>
              <a:spcBef>
                <a:spcPts val="1200"/>
              </a:spcBef>
              <a:buFont typeface="Arial"/>
              <a:buChar char="•"/>
            </a:pPr>
            <a:r>
              <a:rPr lang="en-US" dirty="0"/>
              <a:t>Henrietta Lacks "HeLa" cells</a:t>
            </a:r>
          </a:p>
          <a:p>
            <a:pPr lvl="1">
              <a:lnSpc>
                <a:spcPct val="90000"/>
              </a:lnSpc>
              <a:spcBef>
                <a:spcPts val="250"/>
              </a:spcBef>
              <a:buFont typeface="Arial"/>
              <a:buChar char="•"/>
            </a:pPr>
            <a:r>
              <a:rPr lang="en-US" dirty="0"/>
              <a:t>Poor, black woman in 1951 being treated at John's Hopkins Hospital</a:t>
            </a:r>
          </a:p>
          <a:p>
            <a:pPr lvl="2">
              <a:lnSpc>
                <a:spcPct val="90000"/>
              </a:lnSpc>
              <a:spcBef>
                <a:spcPts val="250"/>
              </a:spcBef>
              <a:buFont typeface="Arial"/>
              <a:buChar char="•"/>
            </a:pPr>
            <a:r>
              <a:rPr lang="en-US" dirty="0"/>
              <a:t>Cervical cells were collected  during diagnosis and treatment of cancer</a:t>
            </a:r>
          </a:p>
          <a:p>
            <a:pPr lvl="1">
              <a:lnSpc>
                <a:spcPct val="90000"/>
              </a:lnSpc>
              <a:spcBef>
                <a:spcPts val="250"/>
              </a:spcBef>
              <a:buFont typeface="Arial"/>
              <a:buChar char="•"/>
            </a:pPr>
            <a:r>
              <a:rPr lang="en-US" dirty="0"/>
              <a:t>First "immortal" cell lines</a:t>
            </a:r>
          </a:p>
          <a:p>
            <a:pPr lvl="2">
              <a:lnSpc>
                <a:spcPct val="90000"/>
              </a:lnSpc>
              <a:spcBef>
                <a:spcPts val="250"/>
              </a:spcBef>
              <a:buFont typeface="Arial"/>
              <a:buChar char="•"/>
            </a:pPr>
            <a:r>
              <a:rPr lang="en-US" dirty="0"/>
              <a:t>Polio Vaccine, Cloning, Gene Mapping, In vitro Fertilization, testing human cells in zero gravity space environments, cancer drugs, etc. </a:t>
            </a:r>
          </a:p>
          <a:p>
            <a:pPr lvl="1">
              <a:lnSpc>
                <a:spcPct val="90000"/>
              </a:lnSpc>
              <a:spcBef>
                <a:spcPts val="250"/>
              </a:spcBef>
              <a:spcAft>
                <a:spcPts val="250"/>
              </a:spcAft>
              <a:buFont typeface="Arial"/>
              <a:buChar char="•"/>
            </a:pPr>
            <a:r>
              <a:rPr lang="en-US" dirty="0"/>
              <a:t>Cells were taken before the time of informed consent </a:t>
            </a:r>
          </a:p>
          <a:p>
            <a:pPr marL="285750" indent="-285750">
              <a:lnSpc>
                <a:spcPct val="90000"/>
              </a:lnSpc>
              <a:spcBef>
                <a:spcPts val="1200"/>
              </a:spcBef>
              <a:buFont typeface="Arial"/>
              <a:buChar char="•"/>
            </a:pPr>
            <a:r>
              <a:rPr lang="en-US" dirty="0" err="1"/>
              <a:t>Thermo</a:t>
            </a:r>
            <a:r>
              <a:rPr lang="en-US" dirty="0"/>
              <a:t> Fisher Scientific being sued by her estate (2021)</a:t>
            </a:r>
          </a:p>
          <a:p>
            <a:pPr lvl="1">
              <a:lnSpc>
                <a:spcPct val="90000"/>
              </a:lnSpc>
              <a:spcBef>
                <a:spcPts val="250"/>
              </a:spcBef>
              <a:spcAft>
                <a:spcPts val="250"/>
              </a:spcAft>
              <a:buFont typeface="Arial"/>
              <a:buChar char="•"/>
            </a:pPr>
            <a:r>
              <a:rPr lang="en-US" dirty="0" err="1"/>
              <a:t>Thermo</a:t>
            </a:r>
            <a:r>
              <a:rPr lang="en-US" dirty="0"/>
              <a:t> Fisher revenue ~35 billion dollars a year</a:t>
            </a:r>
          </a:p>
          <a:p>
            <a:pPr lvl="2">
              <a:lnSpc>
                <a:spcPct val="90000"/>
              </a:lnSpc>
              <a:spcBef>
                <a:spcPts val="250"/>
              </a:spcBef>
              <a:spcAft>
                <a:spcPts val="250"/>
              </a:spcAft>
              <a:buFont typeface="Arial"/>
              <a:buChar char="•"/>
            </a:pPr>
            <a:r>
              <a:rPr lang="en-US" dirty="0"/>
              <a:t>Incomprehensible amount from HeLa cells, which range from $200 to $10,000K a vial</a:t>
            </a:r>
          </a:p>
          <a:p>
            <a:pPr lvl="1">
              <a:lnSpc>
                <a:spcPct val="90000"/>
              </a:lnSpc>
              <a:spcBef>
                <a:spcPts val="250"/>
              </a:spcBef>
              <a:spcAft>
                <a:spcPts val="250"/>
              </a:spcAft>
              <a:buFont typeface="Arial"/>
              <a:buChar char="•"/>
            </a:pPr>
            <a:r>
              <a:rPr lang="en-US" dirty="0"/>
              <a:t>John's Hopkins has not profited </a:t>
            </a:r>
          </a:p>
          <a:p>
            <a:pPr marL="285750" indent="-285750">
              <a:lnSpc>
                <a:spcPct val="90000"/>
              </a:lnSpc>
              <a:spcBef>
                <a:spcPts val="1200"/>
              </a:spcBef>
              <a:spcAft>
                <a:spcPts val="250"/>
              </a:spcAft>
              <a:buFont typeface="Arial"/>
              <a:buChar char="•"/>
            </a:pPr>
            <a:r>
              <a:rPr lang="en-US" dirty="0"/>
              <a:t>Henrietta's family remained in poverty</a:t>
            </a:r>
          </a:p>
        </p:txBody>
      </p:sp>
      <p:sp>
        <p:nvSpPr>
          <p:cNvPr id="4" name="Slide Number Placeholder 3"/>
          <p:cNvSpPr>
            <a:spLocks noGrp="1"/>
          </p:cNvSpPr>
          <p:nvPr>
            <p:ph type="sldNum" sz="quarter" idx="5"/>
          </p:nvPr>
        </p:nvSpPr>
        <p:spPr/>
        <p:txBody>
          <a:bodyPr/>
          <a:lstStyle/>
          <a:p>
            <a:fld id="{DF811066-0135-4CAA-8AD4-89A97190AC00}" type="slidenum">
              <a:rPr lang="en-US" smtClean="0"/>
              <a:t>‹#›</a:t>
            </a:fld>
            <a:endParaRPr lang="en-US"/>
          </a:p>
        </p:txBody>
      </p:sp>
    </p:spTree>
    <p:extLst>
      <p:ext uri="{BB962C8B-B14F-4D97-AF65-F5344CB8AC3E}">
        <p14:creationId xmlns:p14="http://schemas.microsoft.com/office/powerpoint/2010/main" val="10571753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a:buChar char="•"/>
            </a:pPr>
            <a:endParaRPr lang="en-US" dirty="0"/>
          </a:p>
          <a:p>
            <a:pPr marL="285750" indent="-285750">
              <a:buFont typeface="Arial"/>
              <a:buChar char="•"/>
            </a:pPr>
            <a:r>
              <a:rPr lang="en-US" dirty="0"/>
              <a:t>Charo, R. A. (2006). Body of research—ownership and use of human tissue. </a:t>
            </a:r>
            <a:r>
              <a:rPr lang="en-US" i="1" dirty="0"/>
              <a:t>New England journal of medicine</a:t>
            </a:r>
            <a:r>
              <a:rPr lang="en-US" dirty="0"/>
              <a:t>, </a:t>
            </a:r>
            <a:r>
              <a:rPr lang="en-US" i="1" dirty="0"/>
              <a:t>355</a:t>
            </a:r>
            <a:r>
              <a:rPr lang="en-US" dirty="0"/>
              <a:t>(15), 1517-1519.</a:t>
            </a:r>
          </a:p>
          <a:p>
            <a:pPr marL="285750" indent="-285750">
              <a:buFont typeface="Arial"/>
              <a:buChar char="•"/>
            </a:pPr>
            <a:endParaRPr lang="en-US" dirty="0"/>
          </a:p>
          <a:p>
            <a:pPr marL="285750" indent="-285750">
              <a:buFont typeface="Arial"/>
              <a:buChar char="•"/>
            </a:pPr>
            <a:endParaRPr lang="en-US" dirty="0"/>
          </a:p>
          <a:p>
            <a:pPr marL="285750" indent="-285750">
              <a:buFont typeface="Arial"/>
              <a:buChar char="•"/>
            </a:pPr>
            <a:r>
              <a:rPr lang="en-US" dirty="0"/>
              <a:t>Read the following short article on Ownership  and Use of Human Tissue before class. Carefully consider the questions presented on your student handout and prepare answers for use in a class-wide debate.</a:t>
            </a:r>
            <a:endParaRPr lang="en-US" dirty="0">
              <a:cs typeface="Calibri"/>
            </a:endParaRPr>
          </a:p>
        </p:txBody>
      </p:sp>
      <p:sp>
        <p:nvSpPr>
          <p:cNvPr id="4" name="Slide Number Placeholder 3"/>
          <p:cNvSpPr>
            <a:spLocks noGrp="1"/>
          </p:cNvSpPr>
          <p:nvPr>
            <p:ph type="sldNum" sz="quarter" idx="5"/>
          </p:nvPr>
        </p:nvSpPr>
        <p:spPr/>
        <p:txBody>
          <a:bodyPr/>
          <a:lstStyle/>
          <a:p>
            <a:fld id="{DF811066-0135-4CAA-8AD4-89A97190AC00}" type="slidenum">
              <a:rPr lang="en-US" smtClean="0"/>
              <a:t>‹#›</a:t>
            </a:fld>
            <a:endParaRPr lang="en-US"/>
          </a:p>
        </p:txBody>
      </p:sp>
    </p:spTree>
    <p:extLst>
      <p:ext uri="{BB962C8B-B14F-4D97-AF65-F5344CB8AC3E}">
        <p14:creationId xmlns:p14="http://schemas.microsoft.com/office/powerpoint/2010/main" val="36004355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lnSpc>
                <a:spcPct val="90000"/>
              </a:lnSpc>
              <a:spcBef>
                <a:spcPts val="1200"/>
              </a:spcBef>
              <a:buFont typeface="Arial"/>
              <a:buChar char="•"/>
            </a:pPr>
            <a:r>
              <a:rPr lang="en-US" dirty="0"/>
              <a:t>Some are much more complicated than others!</a:t>
            </a:r>
          </a:p>
          <a:p>
            <a:pPr lvl="1">
              <a:lnSpc>
                <a:spcPct val="90000"/>
              </a:lnSpc>
              <a:spcBef>
                <a:spcPts val="250"/>
              </a:spcBef>
              <a:spcAft>
                <a:spcPts val="250"/>
              </a:spcAft>
              <a:buFont typeface="Arial"/>
              <a:buChar char="•"/>
            </a:pPr>
            <a:r>
              <a:rPr lang="en-US" dirty="0"/>
              <a:t>Ex: Blood and plasma, umbilical cord samples</a:t>
            </a:r>
            <a:endParaRPr lang="en-US" dirty="0">
              <a:cs typeface="Calibri"/>
            </a:endParaRPr>
          </a:p>
        </p:txBody>
      </p:sp>
      <p:sp>
        <p:nvSpPr>
          <p:cNvPr id="4" name="Slide Number Placeholder 3"/>
          <p:cNvSpPr>
            <a:spLocks noGrp="1"/>
          </p:cNvSpPr>
          <p:nvPr>
            <p:ph type="sldNum" sz="quarter" idx="5"/>
          </p:nvPr>
        </p:nvSpPr>
        <p:spPr/>
        <p:txBody>
          <a:bodyPr/>
          <a:lstStyle/>
          <a:p>
            <a:fld id="{DF811066-0135-4CAA-8AD4-89A97190AC00}" type="slidenum">
              <a:rPr lang="en-US" smtClean="0"/>
              <a:t>‹#›</a:t>
            </a:fld>
            <a:endParaRPr lang="en-US"/>
          </a:p>
        </p:txBody>
      </p:sp>
    </p:spTree>
    <p:extLst>
      <p:ext uri="{BB962C8B-B14F-4D97-AF65-F5344CB8AC3E}">
        <p14:creationId xmlns:p14="http://schemas.microsoft.com/office/powerpoint/2010/main" val="15370764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lnSpc>
                <a:spcPct val="90000"/>
              </a:lnSpc>
              <a:spcBef>
                <a:spcPts val="1200"/>
              </a:spcBef>
              <a:buFont typeface="Arial,Sans-Serif"/>
              <a:buChar char="•"/>
            </a:pPr>
            <a:r>
              <a:rPr lang="en-US" dirty="0"/>
              <a:t>Goes far beyond obtaining a signature on a consent form</a:t>
            </a:r>
          </a:p>
          <a:p>
            <a:pPr marL="628650" lvl="1" indent="-171450">
              <a:lnSpc>
                <a:spcPct val="90000"/>
              </a:lnSpc>
              <a:spcBef>
                <a:spcPts val="250"/>
              </a:spcBef>
              <a:buFont typeface="Arial,Sans-Serif"/>
              <a:buChar char="•"/>
            </a:pPr>
            <a:r>
              <a:rPr lang="en-US" dirty="0"/>
              <a:t>Poorly conducted informed consent has led to many of the cases we will discuss today</a:t>
            </a:r>
          </a:p>
          <a:p>
            <a:pPr marL="285750" indent="-285750">
              <a:lnSpc>
                <a:spcPct val="90000"/>
              </a:lnSpc>
              <a:spcBef>
                <a:spcPts val="1200"/>
              </a:spcBef>
              <a:buFont typeface="Arial,Sans-Serif"/>
              <a:buChar char="•"/>
            </a:pPr>
            <a:r>
              <a:rPr lang="en-US" dirty="0"/>
              <a:t>The informed consent process involves three key features: </a:t>
            </a:r>
          </a:p>
          <a:p>
            <a:pPr marL="628650" lvl="1" indent="-171450">
              <a:lnSpc>
                <a:spcPct val="90000"/>
              </a:lnSpc>
              <a:spcBef>
                <a:spcPts val="250"/>
              </a:spcBef>
              <a:spcAft>
                <a:spcPts val="250"/>
              </a:spcAft>
              <a:buFont typeface="Arial,Sans-Serif"/>
              <a:buChar char="•"/>
            </a:pPr>
            <a:r>
              <a:rPr lang="en-US" dirty="0"/>
              <a:t>(1) disclosing to potential research subjects information needed to make an informed decision; </a:t>
            </a:r>
          </a:p>
          <a:p>
            <a:pPr marL="628650" lvl="1" indent="-171450">
              <a:lnSpc>
                <a:spcPct val="90000"/>
              </a:lnSpc>
              <a:spcBef>
                <a:spcPts val="250"/>
              </a:spcBef>
              <a:spcAft>
                <a:spcPts val="250"/>
              </a:spcAft>
              <a:buFont typeface="Arial,Sans-Serif"/>
              <a:buChar char="•"/>
            </a:pPr>
            <a:r>
              <a:rPr lang="en-US" dirty="0"/>
              <a:t>(2) facilitating the understanding of what has been disclosed; and </a:t>
            </a:r>
          </a:p>
          <a:p>
            <a:pPr marL="628650" lvl="1" indent="-171450">
              <a:lnSpc>
                <a:spcPct val="90000"/>
              </a:lnSpc>
              <a:spcBef>
                <a:spcPts val="250"/>
              </a:spcBef>
              <a:spcAft>
                <a:spcPts val="250"/>
              </a:spcAft>
              <a:buFont typeface="Arial,Sans-Serif"/>
              <a:buChar char="•"/>
            </a:pPr>
            <a:r>
              <a:rPr lang="en-US" dirty="0"/>
              <a:t>(3) promoting the voluntariness of the decision about whether or not to participate in the research. Informed consent must be legally effective and prospectively obtained</a:t>
            </a:r>
          </a:p>
          <a:p>
            <a:pPr marL="628650" lvl="1" indent="-171450">
              <a:lnSpc>
                <a:spcPct val="90000"/>
              </a:lnSpc>
              <a:spcBef>
                <a:spcPts val="250"/>
              </a:spcBef>
              <a:spcAft>
                <a:spcPts val="250"/>
              </a:spcAft>
              <a:buFont typeface="Arial,Sans-Serif"/>
              <a:buChar char="•"/>
            </a:pPr>
            <a:endParaRPr lang="en-US" dirty="0"/>
          </a:p>
          <a:p>
            <a:pPr marL="628650" lvl="1" indent="-171450">
              <a:lnSpc>
                <a:spcPct val="90000"/>
              </a:lnSpc>
              <a:spcBef>
                <a:spcPts val="250"/>
              </a:spcBef>
              <a:spcAft>
                <a:spcPts val="250"/>
              </a:spcAft>
              <a:buFont typeface="Arial"/>
              <a:buChar char="•"/>
            </a:pPr>
            <a:r>
              <a:rPr lang="en-US" dirty="0"/>
              <a:t>-Department of Health and Human Services</a:t>
            </a:r>
          </a:p>
          <a:p>
            <a:pPr marL="285750" indent="-285750">
              <a:lnSpc>
                <a:spcPct val="90000"/>
              </a:lnSpc>
              <a:spcBef>
                <a:spcPts val="1200"/>
              </a:spcBef>
              <a:buFont typeface="Arial"/>
              <a:buChar char="•"/>
            </a:pPr>
            <a:r>
              <a:rPr lang="en-US" dirty="0"/>
              <a:t>Informed consent includes: </a:t>
            </a:r>
            <a:endParaRPr lang="en-US" dirty="0">
              <a:cs typeface="Calibri"/>
            </a:endParaRPr>
          </a:p>
          <a:p>
            <a:pPr lvl="1">
              <a:lnSpc>
                <a:spcPct val="90000"/>
              </a:lnSpc>
              <a:spcBef>
                <a:spcPts val="250"/>
              </a:spcBef>
              <a:spcAft>
                <a:spcPts val="250"/>
              </a:spcAft>
              <a:buFont typeface="Arial"/>
              <a:buChar char="•"/>
            </a:pPr>
            <a:r>
              <a:rPr lang="en-US" dirty="0"/>
              <a:t>Description of Research</a:t>
            </a:r>
            <a:endParaRPr lang="en-US" dirty="0">
              <a:cs typeface="Calibri"/>
            </a:endParaRPr>
          </a:p>
          <a:p>
            <a:pPr lvl="1">
              <a:lnSpc>
                <a:spcPct val="90000"/>
              </a:lnSpc>
              <a:spcBef>
                <a:spcPts val="250"/>
              </a:spcBef>
              <a:spcAft>
                <a:spcPts val="250"/>
              </a:spcAft>
              <a:buFont typeface="Arial"/>
              <a:buChar char="•"/>
            </a:pPr>
            <a:r>
              <a:rPr lang="en-US" dirty="0"/>
              <a:t>Risks and Discomforts</a:t>
            </a:r>
            <a:endParaRPr lang="en-US" dirty="0">
              <a:cs typeface="Calibri"/>
            </a:endParaRPr>
          </a:p>
          <a:p>
            <a:pPr lvl="1">
              <a:lnSpc>
                <a:spcPct val="90000"/>
              </a:lnSpc>
              <a:spcBef>
                <a:spcPts val="250"/>
              </a:spcBef>
              <a:spcAft>
                <a:spcPts val="250"/>
              </a:spcAft>
              <a:buFont typeface="Arial"/>
              <a:buChar char="•"/>
            </a:pPr>
            <a:r>
              <a:rPr lang="en-US" dirty="0"/>
              <a:t>Benefits</a:t>
            </a:r>
            <a:endParaRPr lang="en-US" dirty="0">
              <a:cs typeface="Calibri"/>
            </a:endParaRPr>
          </a:p>
          <a:p>
            <a:pPr lvl="1">
              <a:lnSpc>
                <a:spcPct val="90000"/>
              </a:lnSpc>
              <a:spcBef>
                <a:spcPts val="250"/>
              </a:spcBef>
              <a:spcAft>
                <a:spcPts val="250"/>
              </a:spcAft>
              <a:buFont typeface="Arial"/>
              <a:buChar char="•"/>
            </a:pPr>
            <a:r>
              <a:rPr lang="en-US" dirty="0"/>
              <a:t>Alternative Procedures or Treatments</a:t>
            </a:r>
          </a:p>
          <a:p>
            <a:pPr lvl="1">
              <a:lnSpc>
                <a:spcPct val="90000"/>
              </a:lnSpc>
              <a:spcBef>
                <a:spcPts val="250"/>
              </a:spcBef>
              <a:spcAft>
                <a:spcPts val="250"/>
              </a:spcAft>
              <a:buFont typeface="Arial"/>
              <a:buChar char="•"/>
            </a:pPr>
            <a:r>
              <a:rPr lang="en-US" dirty="0"/>
              <a:t>Confidentiality</a:t>
            </a:r>
          </a:p>
          <a:p>
            <a:pPr lvl="1">
              <a:lnSpc>
                <a:spcPct val="90000"/>
              </a:lnSpc>
              <a:spcBef>
                <a:spcPts val="250"/>
              </a:spcBef>
              <a:spcAft>
                <a:spcPts val="250"/>
              </a:spcAft>
              <a:buFont typeface="Arial"/>
              <a:buChar char="•"/>
            </a:pPr>
            <a:r>
              <a:rPr lang="en-US" dirty="0"/>
              <a:t>Compensation and Treatment in case of Injury</a:t>
            </a:r>
          </a:p>
          <a:p>
            <a:pPr lvl="1">
              <a:lnSpc>
                <a:spcPct val="90000"/>
              </a:lnSpc>
              <a:spcBef>
                <a:spcPts val="250"/>
              </a:spcBef>
              <a:spcAft>
                <a:spcPts val="250"/>
              </a:spcAft>
              <a:buFont typeface="Arial"/>
              <a:buChar char="•"/>
            </a:pPr>
            <a:r>
              <a:rPr lang="en-US" dirty="0"/>
              <a:t>Voluntary Participation</a:t>
            </a:r>
          </a:p>
          <a:p>
            <a:pPr marL="285750" indent="-285750">
              <a:lnSpc>
                <a:spcPct val="90000"/>
              </a:lnSpc>
              <a:spcBef>
                <a:spcPts val="1200"/>
              </a:spcBef>
              <a:spcAft>
                <a:spcPts val="250"/>
              </a:spcAft>
              <a:buFont typeface="Arial"/>
              <a:buChar char="•"/>
            </a:pPr>
            <a:r>
              <a:rPr lang="en-US" dirty="0"/>
              <a:t>Cannot include exculpatory language: </a:t>
            </a:r>
          </a:p>
          <a:p>
            <a:pPr lvl="1">
              <a:lnSpc>
                <a:spcPct val="90000"/>
              </a:lnSpc>
              <a:spcBef>
                <a:spcPts val="250"/>
              </a:spcBef>
              <a:buFont typeface="Arial"/>
              <a:buChar char="•"/>
            </a:pPr>
            <a:r>
              <a:rPr lang="en-US" dirty="0"/>
              <a:t>I waive any possibility of compensation, including any right to sue, for injuries that I may receive as a result of participation in this research.</a:t>
            </a:r>
          </a:p>
          <a:p>
            <a:pPr lvl="1">
              <a:lnSpc>
                <a:spcPct val="90000"/>
              </a:lnSpc>
              <a:spcBef>
                <a:spcPts val="250"/>
              </a:spcBef>
              <a:buFont typeface="Arial"/>
              <a:buChar char="•"/>
            </a:pPr>
            <a:r>
              <a:rPr lang="en-US" dirty="0"/>
              <a:t>If you suffer a research-related injury, neither the institution nor the investigator can assume financial responsibility or liability for the expenses of treatment for such injury.</a:t>
            </a:r>
          </a:p>
          <a:p>
            <a:pPr lvl="1">
              <a:lnSpc>
                <a:spcPct val="90000"/>
              </a:lnSpc>
              <a:spcBef>
                <a:spcPts val="250"/>
              </a:spcBef>
              <a:buFont typeface="Arial"/>
              <a:buChar char="•"/>
            </a:pPr>
            <a:r>
              <a:rPr lang="en-US" dirty="0"/>
              <a:t>In the event that you suffer a research-related injury, your medical expenses will be your responsibility or that of your third party payer.</a:t>
            </a:r>
          </a:p>
        </p:txBody>
      </p:sp>
      <p:sp>
        <p:nvSpPr>
          <p:cNvPr id="4" name="Slide Number Placeholder 3"/>
          <p:cNvSpPr>
            <a:spLocks noGrp="1"/>
          </p:cNvSpPr>
          <p:nvPr>
            <p:ph type="sldNum" sz="quarter" idx="5"/>
          </p:nvPr>
        </p:nvSpPr>
        <p:spPr/>
        <p:txBody>
          <a:bodyPr/>
          <a:lstStyle/>
          <a:p>
            <a:fld id="{DF811066-0135-4CAA-8AD4-89A97190AC00}" type="slidenum">
              <a:rPr lang="en-US" smtClean="0"/>
              <a:t>‹#›</a:t>
            </a:fld>
            <a:endParaRPr lang="en-US"/>
          </a:p>
        </p:txBody>
      </p:sp>
    </p:spTree>
    <p:extLst>
      <p:ext uri="{BB962C8B-B14F-4D97-AF65-F5344CB8AC3E}">
        <p14:creationId xmlns:p14="http://schemas.microsoft.com/office/powerpoint/2010/main" val="9815857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nSpc>
                <a:spcPct val="90000"/>
              </a:lnSpc>
              <a:spcBef>
                <a:spcPts val="1200"/>
              </a:spcBef>
              <a:buFont typeface="Arial"/>
              <a:buChar char="•"/>
            </a:pPr>
            <a:r>
              <a:rPr lang="en-US" dirty="0"/>
              <a:t>There are a number of ethical and legal considerations to take into account</a:t>
            </a:r>
          </a:p>
          <a:p>
            <a:pPr marL="628650" lvl="1" indent="-171450">
              <a:lnSpc>
                <a:spcPct val="90000"/>
              </a:lnSpc>
              <a:spcBef>
                <a:spcPts val="250"/>
              </a:spcBef>
              <a:spcAft>
                <a:spcPts val="250"/>
              </a:spcAft>
              <a:buFont typeface="Arial"/>
              <a:buChar char="•"/>
            </a:pPr>
            <a:r>
              <a:rPr lang="en-US" dirty="0"/>
              <a:t>Is the person decreased?</a:t>
            </a:r>
          </a:p>
          <a:p>
            <a:pPr marL="1085850" lvl="2" indent="-171450">
              <a:lnSpc>
                <a:spcPct val="90000"/>
              </a:lnSpc>
              <a:spcBef>
                <a:spcPts val="250"/>
              </a:spcBef>
              <a:spcAft>
                <a:spcPts val="250"/>
              </a:spcAft>
              <a:buFont typeface="Arial"/>
              <a:buChar char="•"/>
            </a:pPr>
            <a:r>
              <a:rPr lang="en-US" dirty="0"/>
              <a:t>"There can be no property of a corpse"- Common Law until 1908</a:t>
            </a:r>
          </a:p>
          <a:p>
            <a:pPr marL="1085850" lvl="2" indent="-171450">
              <a:lnSpc>
                <a:spcPct val="90000"/>
              </a:lnSpc>
              <a:spcBef>
                <a:spcPts val="250"/>
              </a:spcBef>
              <a:spcAft>
                <a:spcPts val="250"/>
              </a:spcAft>
              <a:buFont typeface="Arial"/>
              <a:buChar char="•"/>
            </a:pPr>
            <a:r>
              <a:rPr lang="en-US" dirty="0" err="1"/>
              <a:t>Doodeward</a:t>
            </a:r>
            <a:r>
              <a:rPr lang="en-US" dirty="0"/>
              <a:t> v Spence in 1908 (Australia)- </a:t>
            </a:r>
            <a:r>
              <a:rPr lang="en-US" dirty="0" err="1"/>
              <a:t>Doodeward</a:t>
            </a:r>
            <a:r>
              <a:rPr lang="en-US" dirty="0"/>
              <a:t> purchased a preserved two-headed fetus for display and it was ruled that it was not a mere corpse awaiting burial, but that the body had "skilled-work" invested, and he was therefore allowed to own it.</a:t>
            </a:r>
            <a:endParaRPr lang="en-US" dirty="0">
              <a:cs typeface="Calibri"/>
            </a:endParaRPr>
          </a:p>
          <a:p>
            <a:pPr lvl="2">
              <a:lnSpc>
                <a:spcPct val="90000"/>
              </a:lnSpc>
              <a:spcBef>
                <a:spcPts val="250"/>
              </a:spcBef>
              <a:spcAft>
                <a:spcPts val="250"/>
              </a:spcAft>
              <a:buChar char="•"/>
            </a:pPr>
            <a:r>
              <a:rPr lang="en-US" dirty="0"/>
              <a:t>Artist Anthony-Noel Kelly stole preserved body parts for use as molds for sculptures  in 1998 (England). Because surgeons had invested "skilled-work" into collecting the parts, he was arrested and served 9-months in prison</a:t>
            </a:r>
            <a:endParaRPr lang="en-US" dirty="0">
              <a:cs typeface="Calibri"/>
            </a:endParaRPr>
          </a:p>
          <a:p>
            <a:pPr marL="171450" indent="-171450">
              <a:lnSpc>
                <a:spcPct val="90000"/>
              </a:lnSpc>
              <a:spcBef>
                <a:spcPts val="1200"/>
              </a:spcBef>
              <a:spcAft>
                <a:spcPts val="250"/>
              </a:spcAft>
              <a:buFont typeface="Arial,Sans-Serif"/>
              <a:buChar char="•"/>
            </a:pPr>
            <a:r>
              <a:rPr lang="en-US" dirty="0"/>
              <a:t>The answer is more complicated than it sounds, is highly debated, and depends on the circumstances</a:t>
            </a:r>
          </a:p>
          <a:p>
            <a:pPr>
              <a:lnSpc>
                <a:spcPct val="90000"/>
              </a:lnSpc>
              <a:spcBef>
                <a:spcPts val="250"/>
              </a:spcBef>
              <a:spcAft>
                <a:spcPts val="250"/>
              </a:spcAft>
            </a:pPr>
            <a:endParaRPr lang="en-US" dirty="0">
              <a:cs typeface="Calibri"/>
            </a:endParaRPr>
          </a:p>
        </p:txBody>
      </p:sp>
      <p:sp>
        <p:nvSpPr>
          <p:cNvPr id="4" name="Slide Number Placeholder 3"/>
          <p:cNvSpPr>
            <a:spLocks noGrp="1"/>
          </p:cNvSpPr>
          <p:nvPr>
            <p:ph type="sldNum" sz="quarter" idx="5"/>
          </p:nvPr>
        </p:nvSpPr>
        <p:spPr/>
        <p:txBody>
          <a:bodyPr/>
          <a:lstStyle/>
          <a:p>
            <a:fld id="{DF811066-0135-4CAA-8AD4-89A97190AC00}" type="slidenum">
              <a:rPr lang="en-US" smtClean="0"/>
              <a:t>5</a:t>
            </a:fld>
            <a:endParaRPr lang="en-US"/>
          </a:p>
        </p:txBody>
      </p:sp>
    </p:spTree>
    <p:extLst>
      <p:ext uri="{BB962C8B-B14F-4D97-AF65-F5344CB8AC3E}">
        <p14:creationId xmlns:p14="http://schemas.microsoft.com/office/powerpoint/2010/main" val="33172350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human body and its parts shall not, as such, give rise to financial gain.” Article 22, under the heading “Disposal of a removed part of the human body,” dictates that: When in the course of an intervention any part of a human body is removed, it may be stored and used for a purpose other than that for which it was removed, only if this is done in conformity with appropriate information and consent procedures.41 The Explanatory Report44 to the Convention clarifies the meaning of “body parts,” which includes “organs and tissues proper, including blood,” but excludes “hair and nails, which are discarded tissues, and the sale of which is not an affront to human dignity.</a:t>
            </a:r>
          </a:p>
          <a:p>
            <a:endParaRPr lang="en-US" dirty="0">
              <a:cs typeface="Calibri"/>
            </a:endParaRPr>
          </a:p>
          <a:p>
            <a:r>
              <a:rPr lang="en-US" dirty="0">
                <a:cs typeface="Calibri"/>
              </a:rPr>
              <a:t>Other entities followed suit: </a:t>
            </a:r>
          </a:p>
          <a:p>
            <a:r>
              <a:rPr lang="en-US" dirty="0">
                <a:cs typeface="Calibri"/>
              </a:rPr>
              <a:t>United States -</a:t>
            </a:r>
          </a:p>
          <a:p>
            <a:r>
              <a:rPr lang="en-US" dirty="0"/>
              <a:t>Universal Declaration on the Human Genome and Human Rights, the International Declaration on Human Genetic Data and the Universal Declaration on Bioethics and Human Rights</a:t>
            </a:r>
            <a:endParaRPr lang="en-US" dirty="0">
              <a:cs typeface="Calibri"/>
            </a:endParaRPr>
          </a:p>
        </p:txBody>
      </p:sp>
      <p:sp>
        <p:nvSpPr>
          <p:cNvPr id="4" name="Slide Number Placeholder 3"/>
          <p:cNvSpPr>
            <a:spLocks noGrp="1"/>
          </p:cNvSpPr>
          <p:nvPr>
            <p:ph type="sldNum" sz="quarter" idx="5"/>
          </p:nvPr>
        </p:nvSpPr>
        <p:spPr/>
        <p:txBody>
          <a:bodyPr/>
          <a:lstStyle/>
          <a:p>
            <a:fld id="{DF811066-0135-4CAA-8AD4-89A97190AC00}" type="slidenum">
              <a:rPr lang="en-US" smtClean="0"/>
              <a:t>6</a:t>
            </a:fld>
            <a:endParaRPr lang="en-US"/>
          </a:p>
        </p:txBody>
      </p:sp>
    </p:spTree>
    <p:extLst>
      <p:ext uri="{BB962C8B-B14F-4D97-AF65-F5344CB8AC3E}">
        <p14:creationId xmlns:p14="http://schemas.microsoft.com/office/powerpoint/2010/main" val="29951666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lnSpc>
                <a:spcPct val="90000"/>
              </a:lnSpc>
              <a:spcBef>
                <a:spcPts val="1200"/>
              </a:spcBef>
              <a:buFont typeface="Arial"/>
              <a:buChar char="•"/>
            </a:pPr>
            <a:r>
              <a:rPr lang="en-US" dirty="0"/>
              <a:t>Moore vs. The University of California</a:t>
            </a:r>
          </a:p>
          <a:p>
            <a:pPr lvl="1">
              <a:lnSpc>
                <a:spcPct val="90000"/>
              </a:lnSpc>
              <a:spcBef>
                <a:spcPts val="250"/>
              </a:spcBef>
              <a:buFont typeface="Arial"/>
              <a:buChar char="•"/>
            </a:pPr>
            <a:r>
              <a:rPr lang="en-US" dirty="0"/>
              <a:t>John Moore splenectomy in 1976 at UCLA </a:t>
            </a:r>
          </a:p>
          <a:p>
            <a:pPr lvl="1">
              <a:lnSpc>
                <a:spcPct val="90000"/>
              </a:lnSpc>
              <a:spcBef>
                <a:spcPts val="250"/>
              </a:spcBef>
              <a:spcAft>
                <a:spcPts val="250"/>
              </a:spcAft>
              <a:buFont typeface="Arial"/>
              <a:buChar char="•"/>
            </a:pPr>
            <a:r>
              <a:rPr lang="en-US" dirty="0"/>
              <a:t>Was asked back from multiple blood samples</a:t>
            </a:r>
          </a:p>
          <a:p>
            <a:pPr lvl="1">
              <a:lnSpc>
                <a:spcPct val="90000"/>
              </a:lnSpc>
              <a:spcBef>
                <a:spcPts val="250"/>
              </a:spcBef>
              <a:spcAft>
                <a:spcPts val="250"/>
              </a:spcAft>
              <a:buFont typeface="Arial"/>
              <a:buChar char="•"/>
            </a:pPr>
            <a:r>
              <a:rPr lang="en-US" dirty="0"/>
              <a:t>1983: Asked to sign informed consent to use his samples for research purposes </a:t>
            </a:r>
          </a:p>
          <a:p>
            <a:pPr lvl="1">
              <a:lnSpc>
                <a:spcPct val="90000"/>
              </a:lnSpc>
              <a:spcBef>
                <a:spcPts val="250"/>
              </a:spcBef>
              <a:spcAft>
                <a:spcPts val="250"/>
              </a:spcAft>
              <a:buFont typeface="Arial"/>
              <a:buChar char="•"/>
            </a:pPr>
            <a:r>
              <a:rPr lang="en-US" dirty="0"/>
              <a:t>1984-1990: Used blood to develop cell line "Moore's T-lymphocytes" and got patent which earned more than 3 billion dollars</a:t>
            </a:r>
          </a:p>
          <a:p>
            <a:pPr lvl="1">
              <a:lnSpc>
                <a:spcPct val="90000"/>
              </a:lnSpc>
              <a:spcBef>
                <a:spcPts val="250"/>
              </a:spcBef>
              <a:spcAft>
                <a:spcPts val="250"/>
              </a:spcAft>
              <a:buFont typeface="Arial"/>
              <a:buChar char="•"/>
            </a:pPr>
            <a:r>
              <a:rPr lang="en-US" dirty="0"/>
              <a:t>Moore sued, and his claim was rejected at the Supreme Court</a:t>
            </a:r>
          </a:p>
          <a:p>
            <a:pPr lvl="2">
              <a:lnSpc>
                <a:spcPct val="90000"/>
              </a:lnSpc>
              <a:spcBef>
                <a:spcPts val="250"/>
              </a:spcBef>
              <a:spcAft>
                <a:spcPts val="250"/>
              </a:spcAft>
              <a:buFont typeface="Arial"/>
              <a:buChar char="•"/>
            </a:pPr>
            <a:r>
              <a:rPr lang="en-US" dirty="0"/>
              <a:t>Lack of precedent </a:t>
            </a:r>
          </a:p>
          <a:p>
            <a:pPr lvl="2">
              <a:lnSpc>
                <a:spcPct val="90000"/>
              </a:lnSpc>
              <a:spcBef>
                <a:spcPts val="250"/>
              </a:spcBef>
              <a:spcAft>
                <a:spcPts val="250"/>
              </a:spcAft>
              <a:buFont typeface="Arial"/>
              <a:buChar char="•"/>
            </a:pPr>
            <a:r>
              <a:rPr lang="en-US" dirty="0"/>
              <a:t>CA laws on disposal of human tissues</a:t>
            </a:r>
          </a:p>
          <a:p>
            <a:pPr lvl="2">
              <a:lnSpc>
                <a:spcPct val="90000"/>
              </a:lnSpc>
              <a:spcBef>
                <a:spcPts val="250"/>
              </a:spcBef>
              <a:spcAft>
                <a:spcPts val="250"/>
              </a:spcAft>
              <a:buFont typeface="Arial"/>
              <a:buChar char="•"/>
            </a:pPr>
            <a:r>
              <a:rPr lang="en-US" dirty="0"/>
              <a:t>Patented cells were altered after being taken from him, and were no longer considered his property</a:t>
            </a:r>
          </a:p>
          <a:p>
            <a:pPr lvl="2">
              <a:lnSpc>
                <a:spcPct val="90000"/>
              </a:lnSpc>
              <a:spcBef>
                <a:spcPts val="250"/>
              </a:spcBef>
              <a:spcAft>
                <a:spcPts val="250"/>
              </a:spcAft>
              <a:buFont typeface="Arial"/>
              <a:buChar char="•"/>
            </a:pPr>
            <a:endParaRPr lang="en-US" dirty="0">
              <a:cs typeface="Calibri"/>
            </a:endParaRPr>
          </a:p>
          <a:p>
            <a:pPr lvl="2">
              <a:lnSpc>
                <a:spcPct val="90000"/>
              </a:lnSpc>
              <a:spcBef>
                <a:spcPts val="250"/>
              </a:spcBef>
              <a:spcAft>
                <a:spcPts val="250"/>
              </a:spcAft>
              <a:buFont typeface="Arial"/>
              <a:buChar char="•"/>
            </a:pPr>
            <a:endParaRPr lang="en-US" dirty="0">
              <a:cs typeface="Calibri"/>
            </a:endParaRPr>
          </a:p>
          <a:p>
            <a:pPr lvl="2">
              <a:lnSpc>
                <a:spcPct val="90000"/>
              </a:lnSpc>
              <a:spcBef>
                <a:spcPts val="250"/>
              </a:spcBef>
              <a:spcAft>
                <a:spcPts val="250"/>
              </a:spcAft>
            </a:pPr>
            <a:r>
              <a:rPr lang="en-US" dirty="0">
                <a:cs typeface="Calibri"/>
              </a:rPr>
              <a:t>For more information, students can watch: </a:t>
            </a:r>
          </a:p>
          <a:p>
            <a:pPr lvl="2">
              <a:lnSpc>
                <a:spcPct val="90000"/>
              </a:lnSpc>
              <a:spcBef>
                <a:spcPts val="250"/>
              </a:spcBef>
              <a:spcAft>
                <a:spcPts val="250"/>
              </a:spcAft>
            </a:pPr>
            <a:r>
              <a:rPr lang="en-US" dirty="0"/>
              <a:t>CBC The Nature of Things (Director). (2007). </a:t>
            </a:r>
            <a:r>
              <a:rPr lang="en-US" i="1" dirty="0"/>
              <a:t>The Man With The Golden Cells</a:t>
            </a:r>
            <a:r>
              <a:rPr lang="en-US" dirty="0"/>
              <a:t> [Motion Picture].</a:t>
            </a:r>
            <a:endParaRPr lang="en-US" dirty="0">
              <a:cs typeface="Calibri"/>
            </a:endParaRPr>
          </a:p>
          <a:p>
            <a:pPr lvl="2">
              <a:lnSpc>
                <a:spcPct val="90000"/>
              </a:lnSpc>
              <a:spcBef>
                <a:spcPts val="250"/>
              </a:spcBef>
              <a:spcAft>
                <a:spcPts val="250"/>
              </a:spcAft>
            </a:pPr>
            <a:endParaRPr lang="en-US" dirty="0"/>
          </a:p>
          <a:p>
            <a:pPr lvl="2">
              <a:lnSpc>
                <a:spcPct val="90000"/>
              </a:lnSpc>
              <a:spcBef>
                <a:spcPts val="250"/>
              </a:spcBef>
              <a:spcAft>
                <a:spcPts val="250"/>
              </a:spcAft>
            </a:pPr>
            <a:endParaRPr lang="en-US" dirty="0">
              <a:cs typeface="Calibri"/>
            </a:endParaRPr>
          </a:p>
        </p:txBody>
      </p:sp>
      <p:sp>
        <p:nvSpPr>
          <p:cNvPr id="4" name="Slide Number Placeholder 3"/>
          <p:cNvSpPr>
            <a:spLocks noGrp="1"/>
          </p:cNvSpPr>
          <p:nvPr>
            <p:ph type="sldNum" sz="quarter" idx="5"/>
          </p:nvPr>
        </p:nvSpPr>
        <p:spPr/>
        <p:txBody>
          <a:bodyPr/>
          <a:lstStyle/>
          <a:p>
            <a:fld id="{DF811066-0135-4CAA-8AD4-89A97190AC00}" type="slidenum">
              <a:rPr lang="en-US" smtClean="0"/>
              <a:t>‹#›</a:t>
            </a:fld>
            <a:endParaRPr lang="en-US"/>
          </a:p>
        </p:txBody>
      </p:sp>
    </p:spTree>
    <p:extLst>
      <p:ext uri="{BB962C8B-B14F-4D97-AF65-F5344CB8AC3E}">
        <p14:creationId xmlns:p14="http://schemas.microsoft.com/office/powerpoint/2010/main" val="34993216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lnSpc>
                <a:spcPct val="90000"/>
              </a:lnSpc>
              <a:spcBef>
                <a:spcPts val="1200"/>
              </a:spcBef>
              <a:buFont typeface="Arial"/>
              <a:buChar char="•"/>
            </a:pPr>
            <a:endParaRPr lang="en-US" dirty="0"/>
          </a:p>
          <a:p>
            <a:pPr marL="285750" indent="-285750">
              <a:lnSpc>
                <a:spcPct val="90000"/>
              </a:lnSpc>
              <a:spcBef>
                <a:spcPts val="1200"/>
              </a:spcBef>
              <a:buFont typeface="Arial"/>
              <a:buChar char="•"/>
            </a:pPr>
            <a:r>
              <a:rPr lang="en-US" dirty="0"/>
              <a:t>Greenberg vs. Miami Children's Hospital Research Institute</a:t>
            </a:r>
          </a:p>
          <a:p>
            <a:pPr marL="0" lvl="1">
              <a:lnSpc>
                <a:spcPct val="90000"/>
              </a:lnSpc>
              <a:spcBef>
                <a:spcPts val="250"/>
              </a:spcBef>
              <a:spcAft>
                <a:spcPts val="250"/>
              </a:spcAft>
              <a:buFont typeface="Arial"/>
              <a:buChar char="•"/>
            </a:pPr>
            <a:r>
              <a:rPr lang="en-US" dirty="0"/>
              <a:t>Dr. Rueben Matalon was trying to develop a pre-natal test for Canavan Disease</a:t>
            </a:r>
          </a:p>
          <a:p>
            <a:pPr marL="0" lvl="1">
              <a:lnSpc>
                <a:spcPct val="90000"/>
              </a:lnSpc>
              <a:spcBef>
                <a:spcPts val="250"/>
              </a:spcBef>
              <a:spcAft>
                <a:spcPts val="250"/>
              </a:spcAft>
              <a:buFont typeface="Arial"/>
              <a:buChar char="•"/>
            </a:pPr>
            <a:r>
              <a:rPr lang="en-US" dirty="0"/>
              <a:t>Daniel Greenberg gave blood, urine, and tissue samples </a:t>
            </a:r>
          </a:p>
          <a:p>
            <a:pPr marL="0" lvl="1">
              <a:lnSpc>
                <a:spcPct val="90000"/>
              </a:lnSpc>
              <a:spcBef>
                <a:spcPts val="250"/>
              </a:spcBef>
              <a:spcAft>
                <a:spcPts val="250"/>
              </a:spcAft>
              <a:buFont typeface="Arial"/>
              <a:buChar char="•"/>
            </a:pPr>
            <a:r>
              <a:rPr lang="en-US" dirty="0"/>
              <a:t>Pre-natal test was successfully developed, and Matalon patented a cloned gene resulting from the research </a:t>
            </a:r>
          </a:p>
          <a:p>
            <a:pPr marL="0" lvl="2">
              <a:lnSpc>
                <a:spcPct val="90000"/>
              </a:lnSpc>
              <a:spcBef>
                <a:spcPts val="250"/>
              </a:spcBef>
              <a:spcAft>
                <a:spcPts val="250"/>
              </a:spcAft>
              <a:buFont typeface="Arial"/>
              <a:buChar char="•"/>
            </a:pPr>
            <a:r>
              <a:rPr lang="en-US" dirty="0"/>
              <a:t>Patent makes ~350K dollars a year in profit </a:t>
            </a:r>
          </a:p>
          <a:p>
            <a:pPr marL="0" lvl="1">
              <a:lnSpc>
                <a:spcPct val="90000"/>
              </a:lnSpc>
              <a:spcBef>
                <a:spcPts val="250"/>
              </a:spcBef>
              <a:spcAft>
                <a:spcPts val="250"/>
              </a:spcAft>
              <a:buFont typeface="Arial"/>
              <a:buChar char="•"/>
            </a:pPr>
            <a:r>
              <a:rPr lang="en-US" dirty="0"/>
              <a:t>Greenberg and other donors sued in 2002 claiming they were unaware of how the samples would be used for commercial purposes </a:t>
            </a:r>
          </a:p>
          <a:p>
            <a:pPr marL="0" lvl="1">
              <a:lnSpc>
                <a:spcPct val="90000"/>
              </a:lnSpc>
              <a:spcBef>
                <a:spcPts val="250"/>
              </a:spcBef>
              <a:spcAft>
                <a:spcPts val="250"/>
              </a:spcAft>
              <a:buFont typeface="Arial"/>
              <a:buChar char="•"/>
            </a:pPr>
            <a:r>
              <a:rPr lang="en-US" dirty="0"/>
              <a:t>Judge ruled that researchers must obtain consent and provide ample information, but are not required to provide information extending to economic interests</a:t>
            </a:r>
          </a:p>
          <a:p>
            <a:pPr marL="0" lvl="2">
              <a:lnSpc>
                <a:spcPct val="90000"/>
              </a:lnSpc>
              <a:spcBef>
                <a:spcPts val="250"/>
              </a:spcBef>
              <a:spcAft>
                <a:spcPts val="250"/>
              </a:spcAft>
              <a:buFont typeface="Arial"/>
              <a:buChar char="•"/>
            </a:pPr>
            <a:r>
              <a:rPr lang="en-US" dirty="0"/>
              <a:t>Produces of research are factually and legally distinct from the original tissue and are the property of the researcher, not the donor</a:t>
            </a:r>
          </a:p>
          <a:p>
            <a:pPr marL="0" lvl="1">
              <a:lnSpc>
                <a:spcPct val="90000"/>
              </a:lnSpc>
              <a:spcBef>
                <a:spcPts val="250"/>
              </a:spcBef>
              <a:spcAft>
                <a:spcPts val="250"/>
              </a:spcAft>
              <a:buFont typeface="Arial"/>
              <a:buChar char="•"/>
            </a:pPr>
            <a:r>
              <a:rPr lang="en-US" dirty="0"/>
              <a:t>Since, a code has been declared in the "Code of Medical Ethics" stating that economic interests should be declared</a:t>
            </a:r>
          </a:p>
        </p:txBody>
      </p:sp>
      <p:sp>
        <p:nvSpPr>
          <p:cNvPr id="4" name="Slide Number Placeholder 3"/>
          <p:cNvSpPr>
            <a:spLocks noGrp="1"/>
          </p:cNvSpPr>
          <p:nvPr>
            <p:ph type="sldNum" sz="quarter" idx="5"/>
          </p:nvPr>
        </p:nvSpPr>
        <p:spPr/>
        <p:txBody>
          <a:bodyPr/>
          <a:lstStyle/>
          <a:p>
            <a:fld id="{DF811066-0135-4CAA-8AD4-89A97190AC00}" type="slidenum">
              <a:rPr lang="en-US" smtClean="0"/>
              <a:t>‹#›</a:t>
            </a:fld>
            <a:endParaRPr lang="en-US"/>
          </a:p>
        </p:txBody>
      </p:sp>
    </p:spTree>
    <p:extLst>
      <p:ext uri="{BB962C8B-B14F-4D97-AF65-F5344CB8AC3E}">
        <p14:creationId xmlns:p14="http://schemas.microsoft.com/office/powerpoint/2010/main" val="38872925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lnSpc>
                <a:spcPct val="90000"/>
              </a:lnSpc>
              <a:spcBef>
                <a:spcPts val="1200"/>
              </a:spcBef>
              <a:buFont typeface="Arial"/>
              <a:buChar char="•"/>
            </a:pPr>
            <a:r>
              <a:rPr lang="en-US" dirty="0"/>
              <a:t>Washington University vs. </a:t>
            </a:r>
            <a:r>
              <a:rPr lang="en-US" dirty="0" err="1"/>
              <a:t>Catalona</a:t>
            </a:r>
          </a:p>
          <a:p>
            <a:pPr lvl="1">
              <a:lnSpc>
                <a:spcPct val="90000"/>
              </a:lnSpc>
              <a:spcBef>
                <a:spcPts val="250"/>
              </a:spcBef>
              <a:buFont typeface="Arial"/>
              <a:buChar char="•"/>
            </a:pPr>
            <a:r>
              <a:rPr lang="en-US" dirty="0"/>
              <a:t>William </a:t>
            </a:r>
            <a:r>
              <a:rPr lang="en-US" dirty="0" err="1"/>
              <a:t>Catalona</a:t>
            </a:r>
            <a:r>
              <a:rPr lang="en-US" dirty="0"/>
              <a:t> received consent from many patients to collect tissues and biological materials during prostate surgery</a:t>
            </a:r>
          </a:p>
          <a:p>
            <a:pPr lvl="2">
              <a:lnSpc>
                <a:spcPct val="90000"/>
              </a:lnSpc>
              <a:spcBef>
                <a:spcPts val="250"/>
              </a:spcBef>
              <a:spcAft>
                <a:spcPts val="250"/>
              </a:spcAft>
              <a:buFont typeface="Arial"/>
              <a:buChar char="•"/>
            </a:pPr>
            <a:r>
              <a:rPr lang="en-US" dirty="0"/>
              <a:t>Consent acknowledged "Free and Generous Gift"</a:t>
            </a:r>
          </a:p>
          <a:p>
            <a:pPr marL="285750" indent="-285750">
              <a:lnSpc>
                <a:spcPct val="90000"/>
              </a:lnSpc>
              <a:spcBef>
                <a:spcPts val="1200"/>
              </a:spcBef>
              <a:buFont typeface="Arial"/>
              <a:buChar char="•"/>
            </a:pPr>
            <a:r>
              <a:rPr lang="en-US" dirty="0"/>
              <a:t>Washington University collected ~30,000 samples, ~3,000 of which came from </a:t>
            </a:r>
            <a:r>
              <a:rPr lang="en-US" dirty="0" err="1"/>
              <a:t>Catalona</a:t>
            </a:r>
            <a:r>
              <a:rPr lang="en-US" dirty="0"/>
              <a:t> </a:t>
            </a:r>
          </a:p>
          <a:p>
            <a:pPr lvl="1">
              <a:lnSpc>
                <a:spcPct val="90000"/>
              </a:lnSpc>
              <a:spcBef>
                <a:spcPts val="250"/>
              </a:spcBef>
              <a:spcAft>
                <a:spcPts val="250"/>
              </a:spcAft>
              <a:buFont typeface="Arial"/>
              <a:buChar char="•"/>
            </a:pPr>
            <a:r>
              <a:rPr lang="en-US" dirty="0" err="1"/>
              <a:t>Catalona</a:t>
            </a:r>
            <a:r>
              <a:rPr lang="en-US" dirty="0"/>
              <a:t> transferred a large number of samples to a private laboratory</a:t>
            </a:r>
          </a:p>
          <a:p>
            <a:pPr lvl="1">
              <a:lnSpc>
                <a:spcPct val="90000"/>
              </a:lnSpc>
              <a:spcBef>
                <a:spcPts val="250"/>
              </a:spcBef>
              <a:spcAft>
                <a:spcPts val="250"/>
              </a:spcAft>
              <a:buFont typeface="Arial"/>
              <a:buChar char="•"/>
            </a:pPr>
            <a:r>
              <a:rPr lang="en-US" dirty="0"/>
              <a:t>University objected, saying he had taken ~100K </a:t>
            </a:r>
            <a:r>
              <a:rPr lang="en-US" dirty="0" err="1"/>
              <a:t>dollars worth</a:t>
            </a:r>
            <a:r>
              <a:rPr lang="en-US" dirty="0"/>
              <a:t> of samples and </a:t>
            </a:r>
            <a:r>
              <a:rPr lang="en-US" dirty="0" err="1"/>
              <a:t>Catalona</a:t>
            </a:r>
            <a:r>
              <a:rPr lang="en-US" dirty="0"/>
              <a:t> moved to Northwestern School of Medicine </a:t>
            </a:r>
          </a:p>
          <a:p>
            <a:pPr lvl="2">
              <a:lnSpc>
                <a:spcPct val="90000"/>
              </a:lnSpc>
              <a:spcBef>
                <a:spcPts val="250"/>
              </a:spcBef>
              <a:spcAft>
                <a:spcPts val="250"/>
              </a:spcAft>
              <a:buFont typeface="Arial"/>
              <a:buChar char="•"/>
            </a:pPr>
            <a:r>
              <a:rPr lang="en-US" dirty="0"/>
              <a:t>Asked patient authorization to take their samples with him </a:t>
            </a:r>
          </a:p>
          <a:p>
            <a:pPr lvl="2">
              <a:lnSpc>
                <a:spcPct val="90000"/>
              </a:lnSpc>
              <a:spcBef>
                <a:spcPts val="250"/>
              </a:spcBef>
              <a:spcAft>
                <a:spcPts val="250"/>
              </a:spcAft>
              <a:buFont typeface="Arial"/>
              <a:buChar char="•"/>
            </a:pPr>
            <a:r>
              <a:rPr lang="en-US" dirty="0"/>
              <a:t>WU would not release the samples, and sued </a:t>
            </a:r>
            <a:r>
              <a:rPr lang="en-US" dirty="0" err="1"/>
              <a:t>Catalona</a:t>
            </a:r>
            <a:r>
              <a:rPr lang="en-US" dirty="0"/>
              <a:t> for samples they said they owned</a:t>
            </a:r>
          </a:p>
          <a:p>
            <a:pPr lvl="2">
              <a:lnSpc>
                <a:spcPct val="90000"/>
              </a:lnSpc>
              <a:spcBef>
                <a:spcPts val="250"/>
              </a:spcBef>
              <a:spcAft>
                <a:spcPts val="250"/>
              </a:spcAft>
              <a:buFont typeface="Arial"/>
              <a:buChar char="•"/>
            </a:pPr>
            <a:r>
              <a:rPr lang="en-US" dirty="0"/>
              <a:t>Patients became involved, saying that they gave their samples to </a:t>
            </a:r>
            <a:r>
              <a:rPr lang="en-US" dirty="0" err="1"/>
              <a:t>Catalona</a:t>
            </a:r>
            <a:r>
              <a:rPr lang="en-US" dirty="0"/>
              <a:t>, and did not donate for WU to make a profit</a:t>
            </a:r>
          </a:p>
          <a:p>
            <a:pPr marL="285750" indent="-285750">
              <a:lnSpc>
                <a:spcPct val="90000"/>
              </a:lnSpc>
              <a:spcBef>
                <a:spcPts val="1200"/>
              </a:spcBef>
              <a:spcAft>
                <a:spcPts val="250"/>
              </a:spcAft>
              <a:buFont typeface="Arial"/>
              <a:buChar char="•"/>
            </a:pPr>
            <a:r>
              <a:rPr lang="en-US" dirty="0"/>
              <a:t>Eighth Circuit Court of Appeals </a:t>
            </a:r>
          </a:p>
          <a:p>
            <a:pPr lvl="1">
              <a:lnSpc>
                <a:spcPct val="90000"/>
              </a:lnSpc>
              <a:spcBef>
                <a:spcPts val="250"/>
              </a:spcBef>
              <a:spcAft>
                <a:spcPts val="250"/>
              </a:spcAft>
              <a:buFont typeface="Arial"/>
              <a:buChar char="•"/>
            </a:pPr>
            <a:r>
              <a:rPr lang="en-US" dirty="0"/>
              <a:t>Patients made a donation and have no rights to the materials or the right to order it transferred </a:t>
            </a:r>
          </a:p>
        </p:txBody>
      </p:sp>
      <p:sp>
        <p:nvSpPr>
          <p:cNvPr id="4" name="Slide Number Placeholder 3"/>
          <p:cNvSpPr>
            <a:spLocks noGrp="1"/>
          </p:cNvSpPr>
          <p:nvPr>
            <p:ph type="sldNum" sz="quarter" idx="5"/>
          </p:nvPr>
        </p:nvSpPr>
        <p:spPr/>
        <p:txBody>
          <a:bodyPr/>
          <a:lstStyle/>
          <a:p>
            <a:fld id="{DF811066-0135-4CAA-8AD4-89A97190AC00}" type="slidenum">
              <a:rPr lang="en-US" smtClean="0"/>
              <a:t>‹#›</a:t>
            </a:fld>
            <a:endParaRPr lang="en-US"/>
          </a:p>
        </p:txBody>
      </p:sp>
    </p:spTree>
    <p:extLst>
      <p:ext uri="{BB962C8B-B14F-4D97-AF65-F5344CB8AC3E}">
        <p14:creationId xmlns:p14="http://schemas.microsoft.com/office/powerpoint/2010/main" val="17977862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lnSpc>
                <a:spcPct val="90000"/>
              </a:lnSpc>
              <a:spcBef>
                <a:spcPts val="1200"/>
              </a:spcBef>
              <a:buFont typeface="Arial"/>
              <a:buChar char="•"/>
            </a:pPr>
            <a:r>
              <a:rPr lang="en-US" dirty="0"/>
              <a:t>donors of biological material have a right to be informed of its possible uses and, in particular, of potential commercial spin-offs;</a:t>
            </a:r>
          </a:p>
          <a:p>
            <a:pPr marL="285750" indent="-285750">
              <a:lnSpc>
                <a:spcPct val="90000"/>
              </a:lnSpc>
              <a:spcBef>
                <a:spcPts val="1200"/>
              </a:spcBef>
              <a:buFont typeface="Arial"/>
              <a:buChar char="•"/>
            </a:pPr>
            <a:r>
              <a:rPr lang="en-US" dirty="0"/>
              <a:t>the right to control the biological material taken from a donor ceases at the moment of donation; </a:t>
            </a:r>
          </a:p>
          <a:p>
            <a:pPr marL="285750" indent="-285750">
              <a:lnSpc>
                <a:spcPct val="90000"/>
              </a:lnSpc>
              <a:spcBef>
                <a:spcPts val="1200"/>
              </a:spcBef>
              <a:buFont typeface="Arial"/>
              <a:buChar char="•"/>
            </a:pPr>
            <a:r>
              <a:rPr lang="en-US" dirty="0"/>
              <a:t> donors cannot claim rights of “ownership” in biological material; and </a:t>
            </a:r>
          </a:p>
          <a:p>
            <a:pPr marL="285750" indent="-285750">
              <a:lnSpc>
                <a:spcPct val="90000"/>
              </a:lnSpc>
              <a:spcBef>
                <a:spcPts val="1200"/>
              </a:spcBef>
              <a:buFont typeface="Arial"/>
              <a:buChar char="•"/>
            </a:pPr>
            <a:r>
              <a:rPr lang="en-US" dirty="0"/>
              <a:t>the recipient has the right to commercial exploitation of any products developed from the processing of biological material received, in accordance with current legislation.</a:t>
            </a:r>
          </a:p>
        </p:txBody>
      </p:sp>
      <p:sp>
        <p:nvSpPr>
          <p:cNvPr id="4" name="Slide Number Placeholder 3"/>
          <p:cNvSpPr>
            <a:spLocks noGrp="1"/>
          </p:cNvSpPr>
          <p:nvPr>
            <p:ph type="sldNum" sz="quarter" idx="5"/>
          </p:nvPr>
        </p:nvSpPr>
        <p:spPr/>
        <p:txBody>
          <a:bodyPr/>
          <a:lstStyle/>
          <a:p>
            <a:fld id="{DF811066-0135-4CAA-8AD4-89A97190AC00}" type="slidenum">
              <a:rPr lang="en-US" smtClean="0"/>
              <a:t>‹#›</a:t>
            </a:fld>
            <a:endParaRPr lang="en-US"/>
          </a:p>
        </p:txBody>
      </p:sp>
    </p:spTree>
    <p:extLst>
      <p:ext uri="{BB962C8B-B14F-4D97-AF65-F5344CB8AC3E}">
        <p14:creationId xmlns:p14="http://schemas.microsoft.com/office/powerpoint/2010/main" val="21844030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1" y="762000"/>
            <a:ext cx="6856214"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6952697" y="762000"/>
            <a:ext cx="2193989" cy="5334001"/>
          </a:xfrm>
          <a:prstGeom prst="rect">
            <a:avLst/>
          </a:prstGeom>
          <a:solidFill>
            <a:srgbClr val="C3C3C3">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802386" y="1298448"/>
            <a:ext cx="5486400" cy="3255264"/>
          </a:xfrm>
        </p:spPr>
        <p:txBody>
          <a:bodyPr anchor="b">
            <a:normAutofit/>
          </a:bodyPr>
          <a:lstStyle>
            <a:lvl1pPr algn="l">
              <a:defRPr sz="5400" spc="-100" baseline="0">
                <a:solidFill>
                  <a:srgbClr val="FFFFFF"/>
                </a:solidFill>
              </a:defRPr>
            </a:lvl1pPr>
          </a:lstStyle>
          <a:p>
            <a:r>
              <a:rPr lang="en-US" dirty="0"/>
              <a:t>Click to edit Master title style</a:t>
            </a:r>
          </a:p>
        </p:txBody>
      </p:sp>
      <p:sp>
        <p:nvSpPr>
          <p:cNvPr id="3" name="Subtitle 2"/>
          <p:cNvSpPr>
            <a:spLocks noGrp="1"/>
          </p:cNvSpPr>
          <p:nvPr>
            <p:ph type="subTitle" idx="1"/>
          </p:nvPr>
        </p:nvSpPr>
        <p:spPr>
          <a:xfrm>
            <a:off x="825011" y="4670246"/>
            <a:ext cx="5486400" cy="914400"/>
          </a:xfrm>
        </p:spPr>
        <p:txBody>
          <a:bodyPr anchor="t">
            <a:normAutofit/>
          </a:bodyPr>
          <a:lstStyle>
            <a:lvl1pPr marL="0" indent="0" algn="l">
              <a:buNone/>
              <a:defRPr sz="2000" cap="none" spc="0" baseline="0">
                <a:solidFill>
                  <a:schemeClr val="accent1">
                    <a:lumMod val="20000"/>
                    <a:lumOff val="80000"/>
                  </a:schemeClr>
                </a:solidFill>
              </a:defRPr>
            </a:lvl1pPr>
            <a:lvl2pPr marL="457200" indent="0" algn="ctr">
              <a:buNone/>
              <a:defRPr sz="2000"/>
            </a:lvl2pPr>
            <a:lvl3pPr marL="914400" indent="0" algn="ctr">
              <a:buNone/>
              <a:defRPr sz="20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dirty="0"/>
              <a:t>Click to edit Master subtitle style</a:t>
            </a:r>
          </a:p>
        </p:txBody>
      </p:sp>
      <p:sp>
        <p:nvSpPr>
          <p:cNvPr id="4" name="Date Placeholder 3"/>
          <p:cNvSpPr>
            <a:spLocks noGrp="1"/>
          </p:cNvSpPr>
          <p:nvPr>
            <p:ph type="dt" sz="half" idx="10"/>
          </p:nvPr>
        </p:nvSpPr>
        <p:spPr/>
        <p:txBody>
          <a:bodyPr/>
          <a:lstStyle/>
          <a:p>
            <a:fld id="{5586B75A-687E-405C-8A0B-8D00578BA2C3}" type="datetimeFigureOut">
              <a:rPr lang="en-US" dirty="0"/>
              <a:pPr/>
              <a:t>12/16/2021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spTree>
    <p:extLst>
      <p:ext uri="{BB962C8B-B14F-4D97-AF65-F5344CB8AC3E}">
        <p14:creationId xmlns:p14="http://schemas.microsoft.com/office/powerpoint/2010/main" val="32384596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ncho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5586B75A-687E-405C-8A0B-8D00578BA2C3}" type="datetimeFigureOut">
              <a:rPr lang="en-US" dirty="0"/>
              <a:pPr/>
              <a:t>12/16/2021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spTree>
    <p:extLst>
      <p:ext uri="{BB962C8B-B14F-4D97-AF65-F5344CB8AC3E}">
        <p14:creationId xmlns:p14="http://schemas.microsoft.com/office/powerpoint/2010/main" val="11892823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85750" y="990600"/>
            <a:ext cx="2114550" cy="4953000"/>
          </a:xfrm>
        </p:spPr>
        <p:txBody>
          <a:bodyPr vert="eaVert"/>
          <a:lstStyle/>
          <a:p>
            <a:r>
              <a:rPr lang="en-US" dirty="0"/>
              <a:t>Click to edit Master title style</a:t>
            </a:r>
          </a:p>
        </p:txBody>
      </p:sp>
      <p:sp>
        <p:nvSpPr>
          <p:cNvPr id="3" name="Vertical Text Placeholder 2"/>
          <p:cNvSpPr>
            <a:spLocks noGrp="1"/>
          </p:cNvSpPr>
          <p:nvPr>
            <p:ph type="body" orient="vert" idx="1"/>
          </p:nvPr>
        </p:nvSpPr>
        <p:spPr>
          <a:xfrm>
            <a:off x="2900934" y="868680"/>
            <a:ext cx="5486400" cy="5120640"/>
          </a:xfrm>
        </p:spPr>
        <p:txBody>
          <a:bodyPr vert="eaVert" ancho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5586B75A-687E-405C-8A0B-8D00578BA2C3}" type="datetimeFigureOut">
              <a:rPr lang="en-US" dirty="0"/>
              <a:pPr/>
              <a:t>12/16/2021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spTree>
    <p:extLst>
      <p:ext uri="{BB962C8B-B14F-4D97-AF65-F5344CB8AC3E}">
        <p14:creationId xmlns:p14="http://schemas.microsoft.com/office/powerpoint/2010/main" val="1369224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586B75A-687E-405C-8A0B-8D00578BA2C3}" type="datetimeFigureOut">
              <a:rPr lang="en-US" dirty="0"/>
              <a:pPr/>
              <a:t>12/16/2021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spTree>
    <p:extLst>
      <p:ext uri="{BB962C8B-B14F-4D97-AF65-F5344CB8AC3E}">
        <p14:creationId xmlns:p14="http://schemas.microsoft.com/office/powerpoint/2010/main" val="31749665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900934" y="1298448"/>
            <a:ext cx="5486400" cy="3255264"/>
          </a:xfrm>
        </p:spPr>
        <p:txBody>
          <a:bodyPr anchor="b">
            <a:normAutofit/>
          </a:bodyPr>
          <a:lstStyle>
            <a:lvl1pPr>
              <a:defRPr sz="5400" b="0" spc="-100" baseline="0">
                <a:solidFill>
                  <a:schemeClr val="tx1">
                    <a:lumMod val="65000"/>
                    <a:lumOff val="35000"/>
                  </a:schemeClr>
                </a:solidFill>
              </a:defRPr>
            </a:lvl1pPr>
          </a:lstStyle>
          <a:p>
            <a:r>
              <a:rPr lang="en-US" dirty="0"/>
              <a:t>Click to edit Master title style</a:t>
            </a:r>
          </a:p>
        </p:txBody>
      </p:sp>
      <p:sp>
        <p:nvSpPr>
          <p:cNvPr id="3" name="Text Placeholder 2"/>
          <p:cNvSpPr>
            <a:spLocks noGrp="1"/>
          </p:cNvSpPr>
          <p:nvPr>
            <p:ph type="body" idx="1"/>
          </p:nvPr>
        </p:nvSpPr>
        <p:spPr>
          <a:xfrm>
            <a:off x="2914650" y="4672584"/>
            <a:ext cx="5486400" cy="914400"/>
          </a:xfrm>
        </p:spPr>
        <p:txBody>
          <a:bodyPr anchor="t">
            <a:normAutofit/>
          </a:bodyPr>
          <a:lstStyle>
            <a:lvl1pPr marL="0" indent="0">
              <a:buNone/>
              <a:defRPr sz="2000" cap="none" spc="0" baseline="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5586B75A-687E-405C-8A0B-8D00578BA2C3}" type="datetimeFigureOut">
              <a:rPr lang="en-US" dirty="0"/>
              <a:pPr/>
              <a:t>12/16/2021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spTree>
    <p:extLst>
      <p:ext uri="{BB962C8B-B14F-4D97-AF65-F5344CB8AC3E}">
        <p14:creationId xmlns:p14="http://schemas.microsoft.com/office/powerpoint/2010/main" val="37009367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2900934" y="868680"/>
            <a:ext cx="2606040" cy="5120640"/>
          </a:xfrm>
        </p:spPr>
        <p:txBody>
          <a:bodyPr/>
          <a:lstStyle>
            <a:lvl1pPr>
              <a:defRPr sz="1900"/>
            </a:lvl1pPr>
            <a:lvl2pPr>
              <a:defRPr sz="1700"/>
            </a:lvl2pPr>
            <a:lvl3pPr>
              <a:defRPr sz="1500"/>
            </a:lvl3pPr>
            <a:lvl4pPr>
              <a:defRPr sz="1300"/>
            </a:lvl4pPr>
            <a:lvl5pPr>
              <a:defRPr sz="1300"/>
            </a:lvl5pPr>
            <a:lvl6pPr>
              <a:defRPr sz="1300"/>
            </a:lvl6pPr>
            <a:lvl7pPr>
              <a:defRPr sz="1300"/>
            </a:lvl7pPr>
            <a:lvl8pPr>
              <a:defRPr sz="1300"/>
            </a:lvl8pPr>
            <a:lvl9pPr>
              <a:defRPr sz="13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5863590" y="868680"/>
            <a:ext cx="2606040" cy="5120640"/>
          </a:xfrm>
        </p:spPr>
        <p:txBody>
          <a:bodyPr/>
          <a:lstStyle>
            <a:lvl1pPr>
              <a:defRPr sz="1900"/>
            </a:lvl1pPr>
            <a:lvl2pPr>
              <a:defRPr sz="1700"/>
            </a:lvl2pPr>
            <a:lvl3pPr>
              <a:defRPr sz="1500"/>
            </a:lvl3pPr>
            <a:lvl4pPr>
              <a:defRPr sz="1300"/>
            </a:lvl4pPr>
            <a:lvl5pPr>
              <a:defRPr sz="1300"/>
            </a:lvl5pPr>
            <a:lvl6pPr>
              <a:defRPr sz="1300"/>
            </a:lvl6pPr>
            <a:lvl7pPr>
              <a:defRPr sz="1300"/>
            </a:lvl7pPr>
            <a:lvl8pPr>
              <a:defRPr sz="1300"/>
            </a:lvl8pPr>
            <a:lvl9pPr>
              <a:defRPr sz="13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Date Placeholder 7"/>
          <p:cNvSpPr>
            <a:spLocks noGrp="1"/>
          </p:cNvSpPr>
          <p:nvPr>
            <p:ph type="dt" sz="half" idx="10"/>
          </p:nvPr>
        </p:nvSpPr>
        <p:spPr/>
        <p:txBody>
          <a:bodyPr/>
          <a:lstStyle/>
          <a:p>
            <a:fld id="{5586B75A-687E-405C-8A0B-8D00578BA2C3}" type="datetimeFigureOut">
              <a:rPr lang="en-US" dirty="0"/>
              <a:pPr/>
              <a:t>12/16/2021</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a:t>
            </a:fld>
            <a:endParaRPr lang="en-US" dirty="0"/>
          </a:p>
        </p:txBody>
      </p:sp>
    </p:spTree>
    <p:extLst>
      <p:ext uri="{BB962C8B-B14F-4D97-AF65-F5344CB8AC3E}">
        <p14:creationId xmlns:p14="http://schemas.microsoft.com/office/powerpoint/2010/main" val="39800885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idx="1"/>
          </p:nvPr>
        </p:nvSpPr>
        <p:spPr>
          <a:xfrm>
            <a:off x="2900934" y="1023586"/>
            <a:ext cx="2606040" cy="807720"/>
          </a:xfrm>
        </p:spPr>
        <p:txBody>
          <a:bodyPr anchor="b">
            <a:normAutofit/>
          </a:bodyPr>
          <a:lstStyle>
            <a:lvl1pPr marL="0" indent="0">
              <a:spcBef>
                <a:spcPts val="0"/>
              </a:spcBef>
              <a:buNone/>
              <a:defRPr sz="1900" b="1">
                <a:solidFill>
                  <a:schemeClr val="tx1">
                    <a:lumMod val="65000"/>
                    <a:lumOff val="3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2900934" y="1930936"/>
            <a:ext cx="2606040" cy="4023360"/>
          </a:xfrm>
        </p:spPr>
        <p:txBody>
          <a:bodyPr/>
          <a:lstStyle>
            <a:lvl1pPr>
              <a:defRPr sz="1900"/>
            </a:lvl1pPr>
            <a:lvl2pPr>
              <a:defRPr sz="1700"/>
            </a:lvl2pPr>
            <a:lvl3pPr>
              <a:defRPr sz="1500"/>
            </a:lvl3pPr>
            <a:lvl4pPr>
              <a:defRPr sz="1300"/>
            </a:lvl4pPr>
            <a:lvl5pPr>
              <a:defRPr sz="1300"/>
            </a:lvl5pPr>
            <a:lvl6pPr>
              <a:defRPr sz="1300"/>
            </a:lvl6pPr>
            <a:lvl7pPr>
              <a:defRPr sz="1300"/>
            </a:lvl7pPr>
            <a:lvl8pPr>
              <a:defRPr sz="1300"/>
            </a:lvl8pPr>
            <a:lvl9pPr>
              <a:defRPr sz="13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5863847" y="1023587"/>
            <a:ext cx="2606040" cy="813171"/>
          </a:xfrm>
        </p:spPr>
        <p:txBody>
          <a:bodyPr anchor="b">
            <a:normAutofit/>
          </a:bodyPr>
          <a:lstStyle>
            <a:lvl1pPr marL="0" indent="0">
              <a:spcBef>
                <a:spcPts val="0"/>
              </a:spcBef>
              <a:buNone/>
              <a:defRPr sz="1900" b="1">
                <a:solidFill>
                  <a:schemeClr val="tx1">
                    <a:lumMod val="65000"/>
                    <a:lumOff val="3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5863847" y="1930936"/>
            <a:ext cx="2606040" cy="4023360"/>
          </a:xfrm>
        </p:spPr>
        <p:txBody>
          <a:bodyPr/>
          <a:lstStyle>
            <a:lvl1pPr>
              <a:defRPr sz="1900"/>
            </a:lvl1pPr>
            <a:lvl2pPr>
              <a:defRPr sz="1700"/>
            </a:lvl2pPr>
            <a:lvl3pPr>
              <a:defRPr sz="1500"/>
            </a:lvl3pPr>
            <a:lvl4pPr>
              <a:defRPr sz="1300"/>
            </a:lvl4pPr>
            <a:lvl5pPr>
              <a:defRPr sz="1300"/>
            </a:lvl5pPr>
            <a:lvl6pPr>
              <a:defRPr sz="1300"/>
            </a:lvl6pPr>
            <a:lvl7pPr>
              <a:defRPr sz="1300"/>
            </a:lvl7pPr>
            <a:lvl8pPr>
              <a:defRPr sz="1300"/>
            </a:lvl8pPr>
            <a:lvl9pPr>
              <a:defRPr sz="13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Date Placeholder 1"/>
          <p:cNvSpPr>
            <a:spLocks noGrp="1"/>
          </p:cNvSpPr>
          <p:nvPr>
            <p:ph type="dt" sz="half" idx="10"/>
          </p:nvPr>
        </p:nvSpPr>
        <p:spPr/>
        <p:txBody>
          <a:bodyPr/>
          <a:lstStyle/>
          <a:p>
            <a:fld id="{5586B75A-687E-405C-8A0B-8D00578BA2C3}" type="datetimeFigureOut">
              <a:rPr lang="en-US" dirty="0"/>
              <a:pPr/>
              <a:t>12/16/2021</a:t>
            </a:fld>
            <a:endParaRPr lang="en-US" dirty="0"/>
          </a:p>
        </p:txBody>
      </p:sp>
      <p:sp>
        <p:nvSpPr>
          <p:cNvPr id="11" name="Footer Placeholder 10"/>
          <p:cNvSpPr>
            <a:spLocks noGrp="1"/>
          </p:cNvSpPr>
          <p:nvPr>
            <p:ph type="ftr" sz="quarter" idx="11"/>
          </p:nvPr>
        </p:nvSpPr>
        <p:spPr/>
        <p:txBody>
          <a:bodyPr/>
          <a:lstStyle/>
          <a:p>
            <a:endParaRPr lang="en-US" dirty="0"/>
          </a:p>
        </p:txBody>
      </p:sp>
      <p:sp>
        <p:nvSpPr>
          <p:cNvPr id="12" name="Slide Number Placeholder 11"/>
          <p:cNvSpPr>
            <a:spLocks noGrp="1"/>
          </p:cNvSpPr>
          <p:nvPr>
            <p:ph type="sldNum" sz="quarter" idx="12"/>
          </p:nvPr>
        </p:nvSpPr>
        <p:spPr/>
        <p:txBody>
          <a:bodyPr/>
          <a:lstStyle/>
          <a:p>
            <a:fld id="{4FAB73BC-B049-4115-A692-8D63A059BFB8}" type="slidenum">
              <a:rPr lang="en-US" dirty="0"/>
              <a:pPr/>
              <a:t>‹#›</a:t>
            </a:fld>
            <a:endParaRPr lang="en-US" dirty="0"/>
          </a:p>
        </p:txBody>
      </p:sp>
    </p:spTree>
    <p:extLst>
      <p:ext uri="{BB962C8B-B14F-4D97-AF65-F5344CB8AC3E}">
        <p14:creationId xmlns:p14="http://schemas.microsoft.com/office/powerpoint/2010/main" val="4936522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2" name="Date Placeholder 1"/>
          <p:cNvSpPr>
            <a:spLocks noGrp="1"/>
          </p:cNvSpPr>
          <p:nvPr>
            <p:ph type="dt" sz="half" idx="10"/>
          </p:nvPr>
        </p:nvSpPr>
        <p:spPr/>
        <p:txBody>
          <a:bodyPr/>
          <a:lstStyle/>
          <a:p>
            <a:fld id="{5586B75A-687E-405C-8A0B-8D00578BA2C3}" type="datetimeFigureOut">
              <a:rPr lang="en-US" dirty="0"/>
              <a:pPr/>
              <a:t>12/16/2021</a:t>
            </a:fld>
            <a:endParaRPr lang="en-US" dirty="0"/>
          </a:p>
        </p:txBody>
      </p:sp>
      <p:sp>
        <p:nvSpPr>
          <p:cNvPr id="7" name="Footer Placeholder 6"/>
          <p:cNvSpPr>
            <a:spLocks noGrp="1"/>
          </p:cNvSpPr>
          <p:nvPr>
            <p:ph type="ftr" sz="quarter" idx="11"/>
          </p:nvPr>
        </p:nvSpPr>
        <p:spPr/>
        <p:txBody>
          <a:bodyPr/>
          <a:lstStyle/>
          <a:p>
            <a:endParaRPr lang="en-US" dirty="0"/>
          </a:p>
        </p:txBody>
      </p:sp>
      <p:sp>
        <p:nvSpPr>
          <p:cNvPr id="8" name="Slide Number Placeholder 7"/>
          <p:cNvSpPr>
            <a:spLocks noGrp="1"/>
          </p:cNvSpPr>
          <p:nvPr>
            <p:ph type="sldNum" sz="quarter" idx="12"/>
          </p:nvPr>
        </p:nvSpPr>
        <p:spPr/>
        <p:txBody>
          <a:bodyPr/>
          <a:lstStyle/>
          <a:p>
            <a:fld id="{4FAB73BC-B049-4115-A692-8D63A059BFB8}" type="slidenum">
              <a:rPr lang="en-US" dirty="0"/>
              <a:pPr/>
              <a:t>‹#›</a:t>
            </a:fld>
            <a:endParaRPr lang="en-US" dirty="0"/>
          </a:p>
        </p:txBody>
      </p:sp>
    </p:spTree>
    <p:extLst>
      <p:ext uri="{BB962C8B-B14F-4D97-AF65-F5344CB8AC3E}">
        <p14:creationId xmlns:p14="http://schemas.microsoft.com/office/powerpoint/2010/main" val="19035690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5586B75A-687E-405C-8A0B-8D00578BA2C3}" type="datetimeFigureOut">
              <a:rPr lang="en-US" dirty="0"/>
              <a:pPr/>
              <a:t>12/16/2021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pPr/>
              <a:t>‹#›</a:t>
            </a:fld>
            <a:endParaRPr lang="en-US" dirty="0"/>
          </a:p>
        </p:txBody>
      </p:sp>
    </p:spTree>
    <p:extLst>
      <p:ext uri="{BB962C8B-B14F-4D97-AF65-F5344CB8AC3E}">
        <p14:creationId xmlns:p14="http://schemas.microsoft.com/office/powerpoint/2010/main" val="33350130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2024" y="1143000"/>
            <a:ext cx="2125980" cy="2194560"/>
          </a:xfrm>
        </p:spPr>
        <p:txBody>
          <a:bodyPr anchor="b">
            <a:normAutofit/>
          </a:bodyPr>
          <a:lstStyle>
            <a:lvl1pPr>
              <a:defRPr sz="2800" b="0" baseline="0"/>
            </a:lvl1pPr>
          </a:lstStyle>
          <a:p>
            <a:r>
              <a:rPr lang="en-US" dirty="0"/>
              <a:t>Click to edit Master title style</a:t>
            </a:r>
          </a:p>
        </p:txBody>
      </p:sp>
      <p:sp>
        <p:nvSpPr>
          <p:cNvPr id="3" name="Content Placeholder 2"/>
          <p:cNvSpPr>
            <a:spLocks noGrp="1"/>
          </p:cNvSpPr>
          <p:nvPr>
            <p:ph idx="1"/>
          </p:nvPr>
        </p:nvSpPr>
        <p:spPr>
          <a:xfrm>
            <a:off x="2900934" y="868680"/>
            <a:ext cx="548640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192024" y="3337560"/>
            <a:ext cx="2125980" cy="2560320"/>
          </a:xfrm>
        </p:spPr>
        <p:txBody>
          <a:bodyPr anchor="t">
            <a:normAutofit/>
          </a:bodyPr>
          <a:lstStyle>
            <a:lvl1pPr marL="0" indent="0">
              <a:lnSpc>
                <a:spcPct val="100000"/>
              </a:lnSpc>
              <a:spcBef>
                <a:spcPts val="800"/>
              </a:spcBef>
              <a:buNone/>
              <a:defRPr sz="125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8" name="Date Placeholder 7"/>
          <p:cNvSpPr>
            <a:spLocks noGrp="1"/>
          </p:cNvSpPr>
          <p:nvPr>
            <p:ph type="dt" sz="half" idx="10"/>
          </p:nvPr>
        </p:nvSpPr>
        <p:spPr/>
        <p:txBody>
          <a:bodyPr/>
          <a:lstStyle/>
          <a:p>
            <a:fld id="{5586B75A-687E-405C-8A0B-8D00578BA2C3}" type="datetimeFigureOut">
              <a:rPr lang="en-US" dirty="0"/>
              <a:pPr/>
              <a:t>12/16/2021</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a:t>
            </a:fld>
            <a:endParaRPr lang="en-US" dirty="0"/>
          </a:p>
        </p:txBody>
      </p:sp>
    </p:spTree>
    <p:extLst>
      <p:ext uri="{BB962C8B-B14F-4D97-AF65-F5344CB8AC3E}">
        <p14:creationId xmlns:p14="http://schemas.microsoft.com/office/powerpoint/2010/main" val="31798657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2024" y="1143000"/>
            <a:ext cx="2125980" cy="2194560"/>
          </a:xfrm>
        </p:spPr>
        <p:txBody>
          <a:bodyPr anchor="b">
            <a:normAutofit/>
          </a:bodyPr>
          <a:lstStyle>
            <a:lvl1pPr>
              <a:defRPr sz="2800" b="0"/>
            </a:lvl1pPr>
          </a:lstStyle>
          <a:p>
            <a:r>
              <a:rPr lang="en-US" dirty="0"/>
              <a:t>Click to edit Master title style</a:t>
            </a:r>
          </a:p>
        </p:txBody>
      </p:sp>
      <p:sp>
        <p:nvSpPr>
          <p:cNvPr id="3" name="Picture Placeholder 2"/>
          <p:cNvSpPr>
            <a:spLocks noGrp="1" noChangeAspect="1"/>
          </p:cNvSpPr>
          <p:nvPr>
            <p:ph type="pic" idx="1"/>
          </p:nvPr>
        </p:nvSpPr>
        <p:spPr>
          <a:xfrm>
            <a:off x="2677983" y="767419"/>
            <a:ext cx="6086423" cy="5330952"/>
          </a:xfrm>
          <a:solidFill>
            <a:schemeClr val="bg1">
              <a:lumMod val="75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92024" y="3340602"/>
            <a:ext cx="2125980" cy="2560320"/>
          </a:xfrm>
        </p:spPr>
        <p:txBody>
          <a:bodyPr anchor="t">
            <a:normAutofit/>
          </a:bodyPr>
          <a:lstStyle>
            <a:lvl1pPr marL="0" indent="0">
              <a:lnSpc>
                <a:spcPct val="100000"/>
              </a:lnSpc>
              <a:spcBef>
                <a:spcPts val="800"/>
              </a:spcBef>
              <a:buNone/>
              <a:defRPr sz="125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8" name="Date Placeholder 7"/>
          <p:cNvSpPr>
            <a:spLocks noGrp="1"/>
          </p:cNvSpPr>
          <p:nvPr>
            <p:ph type="dt" sz="half" idx="10"/>
          </p:nvPr>
        </p:nvSpPr>
        <p:spPr/>
        <p:txBody>
          <a:bodyPr/>
          <a:lstStyle/>
          <a:p>
            <a:fld id="{5586B75A-687E-405C-8A0B-8D00578BA2C3}" type="datetimeFigureOut">
              <a:rPr lang="en-US" dirty="0"/>
              <a:pPr/>
              <a:t>12/16/2021</a:t>
            </a:fld>
            <a:endParaRPr lang="en-US" dirty="0"/>
          </a:p>
        </p:txBody>
      </p:sp>
      <p:sp>
        <p:nvSpPr>
          <p:cNvPr id="9" name="Footer Placeholder 8"/>
          <p:cNvSpPr>
            <a:spLocks noGrp="1"/>
          </p:cNvSpPr>
          <p:nvPr>
            <p:ph type="ftr" sz="quarter" idx="11"/>
          </p:nvPr>
        </p:nvSpPr>
        <p:spPr>
          <a:xfrm>
            <a:off x="2624326" y="6356351"/>
            <a:ext cx="4433638" cy="365125"/>
          </a:xfrm>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a:t>
            </a:fld>
            <a:endParaRPr lang="en-US" dirty="0"/>
          </a:p>
        </p:txBody>
      </p:sp>
    </p:spTree>
    <p:extLst>
      <p:ext uri="{BB962C8B-B14F-4D97-AF65-F5344CB8AC3E}">
        <p14:creationId xmlns:p14="http://schemas.microsoft.com/office/powerpoint/2010/main" val="19787391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758952"/>
            <a:ext cx="2582693"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89689" y="1123838"/>
            <a:ext cx="2210612" cy="4601183"/>
          </a:xfrm>
          <a:prstGeom prst="rect">
            <a:avLst/>
          </a:prstGeom>
        </p:spPr>
        <p:txBody>
          <a:bodyPr vert="horz" lIns="91440" tIns="45720" rIns="91440" bIns="45720" rtlCol="0" anchor="ctr">
            <a:normAutofit/>
          </a:bodyPr>
          <a:lstStyle/>
          <a:p>
            <a:r>
              <a:rPr lang="en-US" dirty="0"/>
              <a:t>Click to edit Master title style</a:t>
            </a:r>
          </a:p>
        </p:txBody>
      </p:sp>
      <p:sp>
        <p:nvSpPr>
          <p:cNvPr id="38" name="Rectangle 37"/>
          <p:cNvSpPr/>
          <p:nvPr/>
        </p:nvSpPr>
        <p:spPr>
          <a:xfrm>
            <a:off x="8861898" y="758952"/>
            <a:ext cx="288036"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2901951" y="864108"/>
            <a:ext cx="5486400" cy="5120640"/>
          </a:xfrm>
          <a:prstGeom prst="rect">
            <a:avLst/>
          </a:prstGeom>
        </p:spPr>
        <p:txBody>
          <a:bodyPr vert="horz" lIns="91440" tIns="45720" rIns="91440" bIns="45720" rtlCol="0" anchor="ct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196849" y="6356351"/>
            <a:ext cx="2057400" cy="365125"/>
          </a:xfrm>
          <a:prstGeom prst="rect">
            <a:avLst/>
          </a:prstGeom>
        </p:spPr>
        <p:txBody>
          <a:bodyPr vert="horz" lIns="91440" tIns="45720" rIns="91440" bIns="45720" rtlCol="0" anchor="ctr"/>
          <a:lstStyle>
            <a:lvl1pPr algn="l">
              <a:defRPr sz="1000">
                <a:solidFill>
                  <a:schemeClr val="tx1">
                    <a:lumMod val="50000"/>
                    <a:lumOff val="50000"/>
                  </a:schemeClr>
                </a:solidFill>
              </a:defRPr>
            </a:lvl1pPr>
          </a:lstStyle>
          <a:p>
            <a:fld id="{5586B75A-687E-405C-8A0B-8D00578BA2C3}" type="datetimeFigureOut">
              <a:rPr lang="en-US" dirty="0"/>
              <a:pPr/>
              <a:t>12/16/2021</a:t>
            </a:fld>
            <a:endParaRPr lang="en-US" dirty="0"/>
          </a:p>
        </p:txBody>
      </p:sp>
      <p:sp>
        <p:nvSpPr>
          <p:cNvPr id="5" name="Footer Placeholder 4"/>
          <p:cNvSpPr>
            <a:spLocks noGrp="1"/>
          </p:cNvSpPr>
          <p:nvPr>
            <p:ph type="ftr" sz="quarter" idx="3"/>
          </p:nvPr>
        </p:nvSpPr>
        <p:spPr>
          <a:xfrm>
            <a:off x="2901951" y="6356351"/>
            <a:ext cx="4433638" cy="365125"/>
          </a:xfrm>
          <a:prstGeom prst="rect">
            <a:avLst/>
          </a:prstGeom>
        </p:spPr>
        <p:txBody>
          <a:bodyPr vert="horz" lIns="91440" tIns="45720" rIns="91440" bIns="45720" rtlCol="0" anchor="ctr"/>
          <a:lstStyle>
            <a:lvl1pPr algn="l">
              <a:defRPr sz="1000">
                <a:solidFill>
                  <a:schemeClr val="tx1">
                    <a:lumMod val="50000"/>
                    <a:lumOff val="50000"/>
                  </a:schemeClr>
                </a:solidFill>
              </a:defRPr>
            </a:lvl1pPr>
          </a:lstStyle>
          <a:p>
            <a:endParaRPr lang="en-US" dirty="0"/>
          </a:p>
        </p:txBody>
      </p:sp>
      <p:sp>
        <p:nvSpPr>
          <p:cNvPr id="6" name="Slide Number Placeholder 5"/>
          <p:cNvSpPr>
            <a:spLocks noGrp="1"/>
          </p:cNvSpPr>
          <p:nvPr>
            <p:ph type="sldNum" sz="quarter" idx="4"/>
          </p:nvPr>
        </p:nvSpPr>
        <p:spPr>
          <a:xfrm>
            <a:off x="7975602" y="6356351"/>
            <a:ext cx="1148195" cy="365125"/>
          </a:xfrm>
          <a:prstGeom prst="rect">
            <a:avLst/>
          </a:prstGeom>
        </p:spPr>
        <p:txBody>
          <a:bodyPr vert="horz" lIns="91440" tIns="45720" rIns="91440" bIns="45720" rtlCol="0" anchor="ctr"/>
          <a:lstStyle>
            <a:lvl1pPr algn="r">
              <a:defRPr sz="1100" b="1">
                <a:solidFill>
                  <a:schemeClr val="accent1"/>
                </a:solidFill>
              </a:defRPr>
            </a:lvl1pPr>
          </a:lstStyle>
          <a:p>
            <a:fld id="{4FAB73BC-B049-4115-A692-8D63A059BFB8}" type="slidenum">
              <a:rPr lang="en-US" dirty="0"/>
              <a:pPr/>
              <a:t>‹#›</a:t>
            </a:fld>
            <a:endParaRPr lang="en-US" dirty="0"/>
          </a:p>
        </p:txBody>
      </p:sp>
    </p:spTree>
    <p:extLst>
      <p:ext uri="{BB962C8B-B14F-4D97-AF65-F5344CB8AC3E}">
        <p14:creationId xmlns:p14="http://schemas.microsoft.com/office/powerpoint/2010/main" val="354796483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l" defTabSz="914400" rtl="0" eaLnBrk="1" latinLnBrk="0" hangingPunct="1">
        <a:lnSpc>
          <a:spcPct val="90000"/>
        </a:lnSpc>
        <a:spcBef>
          <a:spcPct val="0"/>
        </a:spcBef>
        <a:buNone/>
        <a:defRPr sz="3000" kern="1200" spc="-60"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buClr>
        <a:buFont typeface="Wingdings 2" pitchFamily="18" charset="2"/>
        <a:buChar char=""/>
        <a:defRPr sz="19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7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5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3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3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3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3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3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300" kern="120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microsoft.com/office/2011/relationships/webextension" Target="../webextensions/webextension1.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microsoft.com/office/2011/relationships/webextension" Target="../webextensions/webextension2.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6.png"/><Relationship Id="rId5" Type="http://schemas.openxmlformats.org/officeDocument/2006/relationships/image" Target="../media/image4.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Medical Rights and Tissue Ownership</a:t>
            </a:r>
          </a:p>
        </p:txBody>
      </p:sp>
      <p:sp>
        <p:nvSpPr>
          <p:cNvPr id="3" name="Subtitle 2"/>
          <p:cNvSpPr>
            <a:spLocks noGrp="1"/>
          </p:cNvSpPr>
          <p:nvPr>
            <p:ph type="subTitle" idx="1"/>
          </p:nvPr>
        </p:nvSpPr>
        <p:spPr/>
        <p:txBody>
          <a:bodyPr/>
          <a:lstStyle/>
          <a:p>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5F045B-7FF2-449B-AD0B-EFD911E23ABB}"/>
              </a:ext>
            </a:extLst>
          </p:cNvPr>
          <p:cNvSpPr>
            <a:spLocks noGrp="1"/>
          </p:cNvSpPr>
          <p:nvPr>
            <p:ph type="title"/>
          </p:nvPr>
        </p:nvSpPr>
        <p:spPr/>
        <p:txBody>
          <a:bodyPr/>
          <a:lstStyle/>
          <a:p>
            <a:r>
              <a:rPr lang="en-US" dirty="0">
                <a:cs typeface="Calibri"/>
              </a:rPr>
              <a:t>Henrietta Lacks</a:t>
            </a:r>
            <a:endParaRPr lang="en-US" dirty="0"/>
          </a:p>
        </p:txBody>
      </p:sp>
      <p:sp>
        <p:nvSpPr>
          <p:cNvPr id="3" name="Content Placeholder 2">
            <a:extLst>
              <a:ext uri="{FF2B5EF4-FFF2-40B4-BE49-F238E27FC236}">
                <a16:creationId xmlns:a16="http://schemas.microsoft.com/office/drawing/2014/main" id="{7DB2BBB6-0BB8-4EB5-85D8-4A70F75861F2}"/>
              </a:ext>
            </a:extLst>
          </p:cNvPr>
          <p:cNvSpPr>
            <a:spLocks noGrp="1"/>
          </p:cNvSpPr>
          <p:nvPr>
            <p:ph idx="1"/>
          </p:nvPr>
        </p:nvSpPr>
        <p:spPr>
          <a:xfrm>
            <a:off x="4905819" y="1008792"/>
            <a:ext cx="3865945" cy="5120640"/>
          </a:xfrm>
        </p:spPr>
        <p:txBody>
          <a:bodyPr>
            <a:normAutofit/>
          </a:bodyPr>
          <a:lstStyle/>
          <a:p>
            <a:r>
              <a:rPr lang="en-US" dirty="0"/>
              <a:t>Henrietta Lacks "HeLa" cells</a:t>
            </a:r>
          </a:p>
          <a:p>
            <a:pPr lvl="1">
              <a:spcAft>
                <a:spcPts val="0"/>
              </a:spcAft>
            </a:pPr>
            <a:r>
              <a:rPr lang="en-US" dirty="0"/>
              <a:t>Poor, black woman in 1951 being treated at John's Hopkins Hospital</a:t>
            </a:r>
          </a:p>
          <a:p>
            <a:pPr lvl="2">
              <a:spcAft>
                <a:spcPts val="0"/>
              </a:spcAft>
            </a:pPr>
            <a:r>
              <a:rPr lang="en-US" dirty="0"/>
              <a:t>Cervical cells were collected  during diagnosis and treatment of cancer</a:t>
            </a:r>
          </a:p>
          <a:p>
            <a:pPr lvl="1">
              <a:spcAft>
                <a:spcPts val="0"/>
              </a:spcAft>
            </a:pPr>
            <a:r>
              <a:rPr lang="en-US" dirty="0"/>
              <a:t>First "immortal" cell lines</a:t>
            </a:r>
          </a:p>
          <a:p>
            <a:pPr lvl="2">
              <a:spcAft>
                <a:spcPts val="0"/>
              </a:spcAft>
            </a:pPr>
            <a:r>
              <a:rPr lang="en-US" dirty="0"/>
              <a:t>Polio Vaccine, Cloning, Gene Mapping, In vitro Fertilization, testing human cells in zero gravity space environments, cancer drugs, etc. </a:t>
            </a:r>
          </a:p>
          <a:p>
            <a:pPr lvl="1"/>
            <a:r>
              <a:rPr lang="en-US" dirty="0"/>
              <a:t>Cells were taken before the time of informed consent </a:t>
            </a:r>
          </a:p>
          <a:p>
            <a:r>
              <a:rPr lang="en-US" dirty="0" err="1"/>
              <a:t>Thermo</a:t>
            </a:r>
            <a:r>
              <a:rPr lang="en-US" dirty="0"/>
              <a:t> Fisher Scientific being sued by her estate (2021)</a:t>
            </a:r>
          </a:p>
          <a:p>
            <a:r>
              <a:rPr lang="en-US" dirty="0"/>
              <a:t>Henrietta's family remained in poverty</a:t>
            </a:r>
          </a:p>
        </p:txBody>
      </p:sp>
      <p:pic>
        <p:nvPicPr>
          <p:cNvPr id="4" name="Picture 4" descr="A picture containing text, person, coat&#10;&#10;Description automatically generated">
            <a:extLst>
              <a:ext uri="{FF2B5EF4-FFF2-40B4-BE49-F238E27FC236}">
                <a16:creationId xmlns:a16="http://schemas.microsoft.com/office/drawing/2014/main" id="{567A87B5-7F5C-4BDA-A082-A68174DDC938}"/>
              </a:ext>
            </a:extLst>
          </p:cNvPr>
          <p:cNvPicPr>
            <a:picLocks noChangeAspect="1"/>
          </p:cNvPicPr>
          <p:nvPr/>
        </p:nvPicPr>
        <p:blipFill>
          <a:blip r:embed="rId3"/>
          <a:stretch>
            <a:fillRect/>
          </a:stretch>
        </p:blipFill>
        <p:spPr>
          <a:xfrm>
            <a:off x="1935504" y="4132524"/>
            <a:ext cx="1771650" cy="2571750"/>
          </a:xfrm>
          <a:prstGeom prst="rect">
            <a:avLst/>
          </a:prstGeom>
        </p:spPr>
      </p:pic>
      <p:pic>
        <p:nvPicPr>
          <p:cNvPr id="5" name="Picture 5">
            <a:extLst>
              <a:ext uri="{FF2B5EF4-FFF2-40B4-BE49-F238E27FC236}">
                <a16:creationId xmlns:a16="http://schemas.microsoft.com/office/drawing/2014/main" id="{E776919A-C0B1-4D53-9EB9-9086A930C488}"/>
              </a:ext>
            </a:extLst>
          </p:cNvPr>
          <p:cNvPicPr>
            <a:picLocks noChangeAspect="1"/>
          </p:cNvPicPr>
          <p:nvPr/>
        </p:nvPicPr>
        <p:blipFill>
          <a:blip r:embed="rId4"/>
          <a:stretch>
            <a:fillRect/>
          </a:stretch>
        </p:blipFill>
        <p:spPr>
          <a:xfrm>
            <a:off x="711843" y="402220"/>
            <a:ext cx="2743200" cy="1828800"/>
          </a:xfrm>
          <a:prstGeom prst="rect">
            <a:avLst/>
          </a:prstGeom>
        </p:spPr>
      </p:pic>
      <p:pic>
        <p:nvPicPr>
          <p:cNvPr id="6" name="Picture 6" descr="Text&#10;&#10;Description automatically generated">
            <a:extLst>
              <a:ext uri="{FF2B5EF4-FFF2-40B4-BE49-F238E27FC236}">
                <a16:creationId xmlns:a16="http://schemas.microsoft.com/office/drawing/2014/main" id="{BCE2ACD3-1020-45E7-8D46-844C619C3BD3}"/>
              </a:ext>
            </a:extLst>
          </p:cNvPr>
          <p:cNvPicPr>
            <a:picLocks noChangeAspect="1"/>
          </p:cNvPicPr>
          <p:nvPr/>
        </p:nvPicPr>
        <p:blipFill>
          <a:blip r:embed="rId5"/>
          <a:stretch>
            <a:fillRect/>
          </a:stretch>
        </p:blipFill>
        <p:spPr>
          <a:xfrm>
            <a:off x="3242922" y="3570790"/>
            <a:ext cx="907487" cy="1611776"/>
          </a:xfrm>
          <a:prstGeom prst="rect">
            <a:avLst/>
          </a:prstGeom>
        </p:spPr>
      </p:pic>
    </p:spTree>
    <p:extLst>
      <p:ext uri="{BB962C8B-B14F-4D97-AF65-F5344CB8AC3E}">
        <p14:creationId xmlns:p14="http://schemas.microsoft.com/office/powerpoint/2010/main" val="17376949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2BEDAE-5B6A-4496-BBF0-305FE18794DA}"/>
              </a:ext>
            </a:extLst>
          </p:cNvPr>
          <p:cNvSpPr>
            <a:spLocks noGrp="1"/>
          </p:cNvSpPr>
          <p:nvPr>
            <p:ph type="title"/>
          </p:nvPr>
        </p:nvSpPr>
        <p:spPr/>
        <p:txBody>
          <a:bodyPr/>
          <a:lstStyle/>
          <a:p>
            <a:r>
              <a:rPr lang="en-US" dirty="0">
                <a:cs typeface="Calibri"/>
              </a:rPr>
              <a:t>Your Pre-Class Reading</a:t>
            </a:r>
            <a:endParaRPr lang="en-US" dirty="0"/>
          </a:p>
        </p:txBody>
      </p:sp>
      <p:sp>
        <p:nvSpPr>
          <p:cNvPr id="3" name="Content Placeholder 2">
            <a:extLst>
              <a:ext uri="{FF2B5EF4-FFF2-40B4-BE49-F238E27FC236}">
                <a16:creationId xmlns:a16="http://schemas.microsoft.com/office/drawing/2014/main" id="{74B48369-44F4-47C3-B1F1-1A0A6B29CCD9}"/>
              </a:ext>
            </a:extLst>
          </p:cNvPr>
          <p:cNvSpPr>
            <a:spLocks noGrp="1"/>
          </p:cNvSpPr>
          <p:nvPr>
            <p:ph idx="1"/>
          </p:nvPr>
        </p:nvSpPr>
        <p:spPr>
          <a:xfrm>
            <a:off x="3061103" y="4018209"/>
            <a:ext cx="5486400" cy="1684406"/>
          </a:xfrm>
        </p:spPr>
        <p:txBody>
          <a:bodyPr vert="horz" lIns="91440" tIns="45720" rIns="91440" bIns="45720" rtlCol="0" anchor="t">
            <a:normAutofit fontScale="92500" lnSpcReduction="20000"/>
          </a:bodyPr>
          <a:lstStyle/>
          <a:p>
            <a:pPr marL="0" indent="0">
              <a:lnSpc>
                <a:spcPct val="100000"/>
              </a:lnSpc>
              <a:spcBef>
                <a:spcPts val="0"/>
              </a:spcBef>
              <a:buNone/>
            </a:pPr>
            <a:endParaRPr lang="en-US" b="1">
              <a:solidFill>
                <a:srgbClr val="2791A6"/>
              </a:solidFill>
            </a:endParaRPr>
          </a:p>
          <a:p>
            <a:pPr marL="0" indent="0">
              <a:lnSpc>
                <a:spcPct val="100000"/>
              </a:lnSpc>
              <a:spcBef>
                <a:spcPts val="0"/>
              </a:spcBef>
              <a:buNone/>
            </a:pPr>
            <a:endParaRPr lang="en-US" b="1" dirty="0">
              <a:solidFill>
                <a:srgbClr val="2791A6"/>
              </a:solidFill>
              <a:latin typeface="Calibri"/>
              <a:cs typeface="Calibri"/>
            </a:endParaRPr>
          </a:p>
          <a:p>
            <a:pPr marL="0" indent="0">
              <a:lnSpc>
                <a:spcPct val="100000"/>
              </a:lnSpc>
              <a:spcBef>
                <a:spcPts val="0"/>
              </a:spcBef>
              <a:buNone/>
            </a:pPr>
            <a:endParaRPr lang="en-US" b="1" dirty="0">
              <a:solidFill>
                <a:srgbClr val="2791A6"/>
              </a:solidFill>
              <a:latin typeface="Calibri"/>
              <a:cs typeface="Calibri"/>
            </a:endParaRPr>
          </a:p>
          <a:p>
            <a:pPr marL="0" indent="0">
              <a:lnSpc>
                <a:spcPct val="100000"/>
              </a:lnSpc>
              <a:spcBef>
                <a:spcPts val="0"/>
              </a:spcBef>
              <a:buNone/>
            </a:pPr>
            <a:r>
              <a:rPr lang="en-US" b="1" dirty="0">
                <a:solidFill>
                  <a:srgbClr val="2791A6"/>
                </a:solidFill>
                <a:latin typeface="Calibri"/>
                <a:cs typeface="Calibri"/>
              </a:rPr>
              <a:t>Read the short article on Ownership  and Use of Human Tissue before class. Carefully consider the questions presented on your student handout and prepare answers for use in a class-wide debate.</a:t>
            </a:r>
          </a:p>
        </p:txBody>
      </p:sp>
      <p:pic>
        <p:nvPicPr>
          <p:cNvPr id="4" name="Picture 4" descr="Graphical user interface, text, application&#10;&#10;Description automatically generated">
            <a:extLst>
              <a:ext uri="{FF2B5EF4-FFF2-40B4-BE49-F238E27FC236}">
                <a16:creationId xmlns:a16="http://schemas.microsoft.com/office/drawing/2014/main" id="{7B08D570-29E8-42F2-B651-8981C34A1400}"/>
              </a:ext>
            </a:extLst>
          </p:cNvPr>
          <p:cNvPicPr>
            <a:picLocks noChangeAspect="1"/>
          </p:cNvPicPr>
          <p:nvPr/>
        </p:nvPicPr>
        <p:blipFill>
          <a:blip r:embed="rId3"/>
          <a:stretch>
            <a:fillRect/>
          </a:stretch>
        </p:blipFill>
        <p:spPr>
          <a:xfrm>
            <a:off x="2578261" y="880166"/>
            <a:ext cx="6078155" cy="3144441"/>
          </a:xfrm>
          <a:prstGeom prst="rect">
            <a:avLst/>
          </a:prstGeom>
        </p:spPr>
      </p:pic>
    </p:spTree>
    <p:extLst>
      <p:ext uri="{BB962C8B-B14F-4D97-AF65-F5344CB8AC3E}">
        <p14:creationId xmlns:p14="http://schemas.microsoft.com/office/powerpoint/2010/main" val="3759636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1A79FE-2F2D-41B2-AB69-1401B48939D5}"/>
              </a:ext>
            </a:extLst>
          </p:cNvPr>
          <p:cNvSpPr>
            <a:spLocks noGrp="1"/>
          </p:cNvSpPr>
          <p:nvPr>
            <p:ph type="title"/>
          </p:nvPr>
        </p:nvSpPr>
        <p:spPr/>
        <p:txBody>
          <a:bodyPr vert="horz" lIns="91440" tIns="45720" rIns="91440" bIns="45720" rtlCol="0" anchor="t">
            <a:normAutofit/>
          </a:bodyPr>
          <a:lstStyle/>
          <a:p>
            <a:pPr algn="ctr"/>
            <a:r>
              <a:rPr lang="en-US" dirty="0">
                <a:cs typeface="Calibri"/>
              </a:rPr>
              <a:t>Time to debate!</a:t>
            </a:r>
            <a:endParaRPr lang="en-US" dirty="0"/>
          </a:p>
        </p:txBody>
      </p:sp>
      <mc:AlternateContent xmlns:mc="http://schemas.openxmlformats.org/markup-compatibility/2006" xmlns:we="http://schemas.microsoft.com/office/webextensions/webextension/2010/11" xmlns:pca="http://schemas.microsoft.com/office/powerpoint/2013/contentapp">
        <mc:Choice Requires="we pca">
          <p:graphicFrame>
            <p:nvGraphicFramePr>
              <p:cNvPr id="4" name="Object 3">
                <a:extLst>
                  <a:ext uri="{FF2B5EF4-FFF2-40B4-BE49-F238E27FC236}">
                    <a16:creationId xmlns:a16="http://schemas.microsoft.com/office/drawing/2014/main" id="{55146C58-603E-4209-8DCE-55DA614DD9B5}"/>
                  </a:ext>
                </a:extLst>
              </p:cNvPr>
              <p:cNvGraphicFramePr/>
              <p:nvPr>
                <p:extLst>
                  <p:ext uri="{D42A27DB-BD31-4B8C-83A1-F6EECF244321}">
                    <p14:modId xmlns:p14="http://schemas.microsoft.com/office/powerpoint/2010/main" val="666550419"/>
                  </p:ext>
                </p:extLst>
              </p:nvPr>
            </p:nvGraphicFramePr>
            <p:xfrm>
              <a:off x="4068792" y="2655498"/>
              <a:ext cx="5075208" cy="3516702"/>
            </p:xfrm>
            <a:graphic>
              <a:graphicData uri="http://schemas.microsoft.com/office/webextensions/webextension/2010/11">
                <we:webextensionref xmlns:we="http://schemas.microsoft.com/office/webextensions/webextension/2010/11" xmlns:r="http://schemas.openxmlformats.org/officeDocument/2006/relationships" r:id="rId2"/>
              </a:graphicData>
            </a:graphic>
          </p:graphicFrame>
        </mc:Choice>
        <mc:Fallback xmlns="">
          <p:pic>
            <p:nvPicPr>
              <p:cNvPr id="4" name="Object 3">
                <a:extLst>
                  <a:ext uri="{FF2B5EF4-FFF2-40B4-BE49-F238E27FC236}">
                    <a16:creationId xmlns:a16="http://schemas.microsoft.com/office/drawing/2014/main" id="{55146C58-603E-4209-8DCE-55DA614DD9B5}"/>
                  </a:ext>
                </a:extLst>
              </p:cNvPr>
              <p:cNvPicPr>
                <a:picLocks noGrp="1" noRot="1" noChangeAspect="1" noMove="1" noResize="1" noEditPoints="1" noAdjustHandles="1" noChangeArrowheads="1" noChangeShapeType="1"/>
              </p:cNvPicPr>
              <p:nvPr/>
            </p:nvPicPr>
            <p:blipFill>
              <a:blip r:embed="rId3">
                <a:clrChange>
                  <a:clrFrom>
                    <a:prstClr val="black"/>
                  </a:clrFrom>
                  <a:clrTo>
                    <a:prstClr val="black">
                      <a:alpha val="0"/>
                    </a:prstClr>
                  </a:clrTo>
                </a:clrChange>
              </a:blip>
              <a:stretch>
                <a:fillRect/>
              </a:stretch>
            </p:blipFill>
            <p:spPr>
              <a:xfrm>
                <a:off x="4068792" y="2655498"/>
                <a:ext cx="5075208" cy="3516702"/>
              </a:xfrm>
              <a:prstGeom prst="rect">
                <a:avLst/>
              </a:prstGeom>
            </p:spPr>
          </p:pic>
        </mc:Fallback>
      </mc:AlternateContent>
    </p:spTree>
    <p:extLst>
      <p:ext uri="{BB962C8B-B14F-4D97-AF65-F5344CB8AC3E}">
        <p14:creationId xmlns:p14="http://schemas.microsoft.com/office/powerpoint/2010/main" val="144777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752A3-1128-4197-8859-168C0D554513}"/>
              </a:ext>
            </a:extLst>
          </p:cNvPr>
          <p:cNvSpPr>
            <a:spLocks noGrp="1"/>
          </p:cNvSpPr>
          <p:nvPr>
            <p:ph type="title"/>
          </p:nvPr>
        </p:nvSpPr>
        <p:spPr/>
        <p:txBody>
          <a:bodyPr vert="horz" lIns="91440" tIns="45720" rIns="91440" bIns="45720" rtlCol="0" anchor="t">
            <a:normAutofit/>
          </a:bodyPr>
          <a:lstStyle/>
          <a:p>
            <a:r>
              <a:rPr lang="en-US" dirty="0"/>
              <a:t>Now... Let's switch side! </a:t>
            </a:r>
          </a:p>
        </p:txBody>
      </p:sp>
      <p:sp>
        <p:nvSpPr>
          <p:cNvPr id="3" name="Text Placeholder 2">
            <a:extLst>
              <a:ext uri="{FF2B5EF4-FFF2-40B4-BE49-F238E27FC236}">
                <a16:creationId xmlns:a16="http://schemas.microsoft.com/office/drawing/2014/main" id="{74E36BE1-354C-429D-8F2E-907881C0A6EF}"/>
              </a:ext>
            </a:extLst>
          </p:cNvPr>
          <p:cNvSpPr>
            <a:spLocks noGrp="1"/>
          </p:cNvSpPr>
          <p:nvPr>
            <p:ph type="body" idx="1"/>
          </p:nvPr>
        </p:nvSpPr>
        <p:spPr>
          <a:xfrm>
            <a:off x="2901735" y="2851533"/>
            <a:ext cx="5486400" cy="914400"/>
          </a:xfrm>
        </p:spPr>
        <p:txBody>
          <a:bodyPr/>
          <a:lstStyle/>
          <a:p>
            <a:r>
              <a:rPr lang="en-US" dirty="0"/>
              <a:t>If you are well prepared for a debate, you can argue both viewpoints successfully.</a:t>
            </a:r>
          </a:p>
        </p:txBody>
      </p:sp>
      <mc:AlternateContent xmlns:mc="http://schemas.openxmlformats.org/markup-compatibility/2006" xmlns:we="http://schemas.microsoft.com/office/webextensions/webextension/2010/11" xmlns:pca="http://schemas.microsoft.com/office/powerpoint/2013/contentapp">
        <mc:Choice Requires="we pca">
          <p:graphicFrame>
            <p:nvGraphicFramePr>
              <p:cNvPr id="4" name="Object 3">
                <a:extLst>
                  <a:ext uri="{FF2B5EF4-FFF2-40B4-BE49-F238E27FC236}">
                    <a16:creationId xmlns:a16="http://schemas.microsoft.com/office/drawing/2014/main" id="{8A1B1AD9-4C0B-4FB3-8DFE-ABCB06E03F18}"/>
                  </a:ext>
                </a:extLst>
              </p:cNvPr>
              <p:cNvGraphicFramePr/>
              <p:nvPr>
                <p:extLst>
                  <p:ext uri="{D42A27DB-BD31-4B8C-83A1-F6EECF244321}">
                    <p14:modId xmlns:p14="http://schemas.microsoft.com/office/powerpoint/2010/main" val="3104399363"/>
                  </p:ext>
                </p:extLst>
              </p:nvPr>
            </p:nvGraphicFramePr>
            <p:xfrm>
              <a:off x="4213665" y="3854079"/>
              <a:ext cx="4886334" cy="2322810"/>
            </p:xfrm>
            <a:graphic>
              <a:graphicData uri="http://schemas.microsoft.com/office/webextensions/webextension/2010/11">
                <we:webextensionref xmlns:we="http://schemas.microsoft.com/office/webextensions/webextension/2010/11" xmlns:r="http://schemas.openxmlformats.org/officeDocument/2006/relationships" r:id="rId2"/>
              </a:graphicData>
            </a:graphic>
          </p:graphicFrame>
        </mc:Choice>
        <mc:Fallback xmlns="">
          <p:pic>
            <p:nvPicPr>
              <p:cNvPr id="4" name="Object 3">
                <a:extLst>
                  <a:ext uri="{FF2B5EF4-FFF2-40B4-BE49-F238E27FC236}">
                    <a16:creationId xmlns:a16="http://schemas.microsoft.com/office/drawing/2014/main" id="{8A1B1AD9-4C0B-4FB3-8DFE-ABCB06E03F18}"/>
                  </a:ext>
                </a:extLst>
              </p:cNvPr>
              <p:cNvPicPr>
                <a:picLocks noGrp="1" noRot="1" noChangeAspect="1" noMove="1" noResize="1" noEditPoints="1" noAdjustHandles="1" noChangeArrowheads="1" noChangeShapeType="1"/>
              </p:cNvPicPr>
              <p:nvPr/>
            </p:nvPicPr>
            <p:blipFill>
              <a:blip r:embed="rId3">
                <a:clrChange>
                  <a:clrFrom>
                    <a:prstClr val="black"/>
                  </a:clrFrom>
                  <a:clrTo>
                    <a:prstClr val="black">
                      <a:alpha val="0"/>
                    </a:prstClr>
                  </a:clrTo>
                </a:clrChange>
              </a:blip>
              <a:stretch>
                <a:fillRect/>
              </a:stretch>
            </p:blipFill>
            <p:spPr>
              <a:xfrm>
                <a:off x="4213665" y="3854079"/>
                <a:ext cx="4886334" cy="2322810"/>
              </a:xfrm>
              <a:prstGeom prst="rect">
                <a:avLst/>
              </a:prstGeom>
            </p:spPr>
          </p:pic>
        </mc:Fallback>
      </mc:AlternateContent>
    </p:spTree>
    <p:extLst>
      <p:ext uri="{BB962C8B-B14F-4D97-AF65-F5344CB8AC3E}">
        <p14:creationId xmlns:p14="http://schemas.microsoft.com/office/powerpoint/2010/main" val="8033368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0EFF02-D333-48FB-BCAB-F16155EDDC3A}"/>
              </a:ext>
            </a:extLst>
          </p:cNvPr>
          <p:cNvSpPr>
            <a:spLocks noGrp="1"/>
          </p:cNvSpPr>
          <p:nvPr>
            <p:ph type="title"/>
          </p:nvPr>
        </p:nvSpPr>
        <p:spPr/>
        <p:txBody>
          <a:bodyPr/>
          <a:lstStyle/>
          <a:p>
            <a:r>
              <a:rPr lang="en-US" dirty="0">
                <a:cs typeface="Calibri"/>
              </a:rPr>
              <a:t>Biological Sample Collection</a:t>
            </a:r>
            <a:endParaRPr lang="en-US" dirty="0"/>
          </a:p>
        </p:txBody>
      </p:sp>
      <p:sp>
        <p:nvSpPr>
          <p:cNvPr id="3" name="Content Placeholder 2">
            <a:extLst>
              <a:ext uri="{FF2B5EF4-FFF2-40B4-BE49-F238E27FC236}">
                <a16:creationId xmlns:a16="http://schemas.microsoft.com/office/drawing/2014/main" id="{90950A09-2C35-43F8-83CF-B6C9909692DC}"/>
              </a:ext>
            </a:extLst>
          </p:cNvPr>
          <p:cNvSpPr>
            <a:spLocks noGrp="1"/>
          </p:cNvSpPr>
          <p:nvPr>
            <p:ph idx="1"/>
          </p:nvPr>
        </p:nvSpPr>
        <p:spPr>
          <a:xfrm>
            <a:off x="3324264" y="285722"/>
            <a:ext cx="5486400" cy="5120640"/>
          </a:xfrm>
        </p:spPr>
        <p:txBody>
          <a:bodyPr/>
          <a:lstStyle/>
          <a:p>
            <a:pPr marL="0" indent="0">
              <a:buNone/>
            </a:pPr>
            <a:r>
              <a:rPr lang="en-US" b="1" dirty="0"/>
              <a:t>Purposes</a:t>
            </a:r>
          </a:p>
          <a:p>
            <a:r>
              <a:rPr lang="en-US" dirty="0"/>
              <a:t>Diagnosis or treatment (clinical)</a:t>
            </a:r>
          </a:p>
          <a:p>
            <a:r>
              <a:rPr lang="en-US" dirty="0"/>
              <a:t>Altruistic donation for therapeutic purposes (e.g. blood donation)</a:t>
            </a:r>
          </a:p>
          <a:p>
            <a:r>
              <a:rPr lang="en-US" dirty="0"/>
              <a:t>Research donations </a:t>
            </a:r>
          </a:p>
          <a:p>
            <a:endParaRPr lang="en-US" dirty="0"/>
          </a:p>
          <a:p>
            <a:endParaRPr lang="en-US" dirty="0"/>
          </a:p>
          <a:p>
            <a:endParaRPr lang="en-US" dirty="0"/>
          </a:p>
          <a:p>
            <a:endParaRPr lang="en-US" dirty="0"/>
          </a:p>
          <a:p>
            <a:endParaRPr lang="en-US" dirty="0"/>
          </a:p>
          <a:p>
            <a:endParaRPr lang="en-US" dirty="0"/>
          </a:p>
          <a:p>
            <a:endParaRPr lang="en-US" dirty="0"/>
          </a:p>
        </p:txBody>
      </p:sp>
      <p:sp>
        <p:nvSpPr>
          <p:cNvPr id="4" name="TextBox 3">
            <a:extLst>
              <a:ext uri="{FF2B5EF4-FFF2-40B4-BE49-F238E27FC236}">
                <a16:creationId xmlns:a16="http://schemas.microsoft.com/office/drawing/2014/main" id="{64584613-73E1-4902-83CD-D2DBAFCFC58B}"/>
              </a:ext>
            </a:extLst>
          </p:cNvPr>
          <p:cNvSpPr txBox="1"/>
          <p:nvPr/>
        </p:nvSpPr>
        <p:spPr>
          <a:xfrm>
            <a:off x="6722853" y="6550325"/>
            <a:ext cx="2743200"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50" i="1" dirty="0"/>
              <a:t>Petrini (2012). Journal of Blood Medicine.</a:t>
            </a:r>
          </a:p>
        </p:txBody>
      </p:sp>
      <p:pic>
        <p:nvPicPr>
          <p:cNvPr id="6" name="Picture 6" descr="A picture containing ocean floor&#10;&#10;Description automatically generated">
            <a:extLst>
              <a:ext uri="{FF2B5EF4-FFF2-40B4-BE49-F238E27FC236}">
                <a16:creationId xmlns:a16="http://schemas.microsoft.com/office/drawing/2014/main" id="{73FA371D-2506-4923-B1B0-E1D9696C9244}"/>
              </a:ext>
            </a:extLst>
          </p:cNvPr>
          <p:cNvPicPr>
            <a:picLocks noChangeAspect="1"/>
          </p:cNvPicPr>
          <p:nvPr/>
        </p:nvPicPr>
        <p:blipFill>
          <a:blip r:embed="rId3"/>
          <a:stretch>
            <a:fillRect/>
          </a:stretch>
        </p:blipFill>
        <p:spPr>
          <a:xfrm>
            <a:off x="2778087" y="3604248"/>
            <a:ext cx="2100550" cy="1403022"/>
          </a:xfrm>
          <a:prstGeom prst="rect">
            <a:avLst/>
          </a:prstGeom>
        </p:spPr>
      </p:pic>
      <p:pic>
        <p:nvPicPr>
          <p:cNvPr id="7" name="Picture 7" descr="A picture containing clothing, colorful&#10;&#10;Description automatically generated">
            <a:extLst>
              <a:ext uri="{FF2B5EF4-FFF2-40B4-BE49-F238E27FC236}">
                <a16:creationId xmlns:a16="http://schemas.microsoft.com/office/drawing/2014/main" id="{A4FAFDAC-A7B1-48A5-950F-7F560B50EEEB}"/>
              </a:ext>
            </a:extLst>
          </p:cNvPr>
          <p:cNvPicPr>
            <a:picLocks noChangeAspect="1"/>
          </p:cNvPicPr>
          <p:nvPr/>
        </p:nvPicPr>
        <p:blipFill>
          <a:blip r:embed="rId4"/>
          <a:stretch>
            <a:fillRect/>
          </a:stretch>
        </p:blipFill>
        <p:spPr>
          <a:xfrm>
            <a:off x="2778087" y="5102862"/>
            <a:ext cx="2109731" cy="1591506"/>
          </a:xfrm>
          <a:prstGeom prst="rect">
            <a:avLst/>
          </a:prstGeom>
        </p:spPr>
      </p:pic>
      <p:pic>
        <p:nvPicPr>
          <p:cNvPr id="9" name="Picture 9" descr="A picture containing indoor, cloth&#10;&#10;Description automatically generated">
            <a:extLst>
              <a:ext uri="{FF2B5EF4-FFF2-40B4-BE49-F238E27FC236}">
                <a16:creationId xmlns:a16="http://schemas.microsoft.com/office/drawing/2014/main" id="{22974BDB-46F7-45FC-B047-9A4923EC0032}"/>
              </a:ext>
            </a:extLst>
          </p:cNvPr>
          <p:cNvPicPr>
            <a:picLocks noChangeAspect="1"/>
          </p:cNvPicPr>
          <p:nvPr/>
        </p:nvPicPr>
        <p:blipFill>
          <a:blip r:embed="rId5"/>
          <a:stretch>
            <a:fillRect/>
          </a:stretch>
        </p:blipFill>
        <p:spPr>
          <a:xfrm>
            <a:off x="5835268" y="4626737"/>
            <a:ext cx="2743200" cy="1827657"/>
          </a:xfrm>
          <a:prstGeom prst="rect">
            <a:avLst/>
          </a:prstGeom>
        </p:spPr>
      </p:pic>
      <p:pic>
        <p:nvPicPr>
          <p:cNvPr id="8" name="Picture 8" descr="A picture containing food, arranged, several&#10;&#10;Description automatically generated">
            <a:extLst>
              <a:ext uri="{FF2B5EF4-FFF2-40B4-BE49-F238E27FC236}">
                <a16:creationId xmlns:a16="http://schemas.microsoft.com/office/drawing/2014/main" id="{633058FB-BFE7-41FC-8EA7-C36F1CF4D8A1}"/>
              </a:ext>
            </a:extLst>
          </p:cNvPr>
          <p:cNvPicPr>
            <a:picLocks noChangeAspect="1"/>
          </p:cNvPicPr>
          <p:nvPr/>
        </p:nvPicPr>
        <p:blipFill>
          <a:blip r:embed="rId6"/>
          <a:stretch>
            <a:fillRect/>
          </a:stretch>
        </p:blipFill>
        <p:spPr>
          <a:xfrm>
            <a:off x="5064087" y="3623482"/>
            <a:ext cx="1549707" cy="1924578"/>
          </a:xfrm>
          <a:prstGeom prst="rect">
            <a:avLst/>
          </a:prstGeom>
        </p:spPr>
      </p:pic>
      <p:sp>
        <p:nvSpPr>
          <p:cNvPr id="11" name="Content Placeholder 2">
            <a:extLst>
              <a:ext uri="{FF2B5EF4-FFF2-40B4-BE49-F238E27FC236}">
                <a16:creationId xmlns:a16="http://schemas.microsoft.com/office/drawing/2014/main" id="{4ED4E469-E244-42AA-81CA-2D91B90BC43C}"/>
              </a:ext>
            </a:extLst>
          </p:cNvPr>
          <p:cNvSpPr txBox="1">
            <a:spLocks/>
          </p:cNvSpPr>
          <p:nvPr/>
        </p:nvSpPr>
        <p:spPr>
          <a:xfrm>
            <a:off x="2531050" y="3816627"/>
            <a:ext cx="2594472" cy="1117845"/>
          </a:xfrm>
          <a:prstGeom prst="rect">
            <a:avLst/>
          </a:prstGeom>
        </p:spPr>
        <p:txBody>
          <a:bodyPr vert="horz" lIns="91440" tIns="45720" rIns="91440" bIns="45720" rtlCol="0" anchor="ctr">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19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7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5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3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3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3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3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3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300" kern="1200">
                <a:solidFill>
                  <a:schemeClr val="tx1">
                    <a:lumMod val="65000"/>
                    <a:lumOff val="35000"/>
                  </a:schemeClr>
                </a:solidFill>
                <a:latin typeface="+mn-lt"/>
                <a:ea typeface="+mn-ea"/>
                <a:cs typeface="+mn-cs"/>
              </a:defRPr>
            </a:lvl9pPr>
          </a:lstStyle>
          <a:p>
            <a:pPr marL="0" indent="0" algn="ctr">
              <a:buNone/>
            </a:pPr>
            <a:r>
              <a:rPr lang="en-US" b="1" dirty="0"/>
              <a:t>Laws Currently Under </a:t>
            </a:r>
            <a:r>
              <a:rPr lang="en-US" b="1"/>
              <a:t>Consideration</a:t>
            </a:r>
            <a:endParaRPr lang="en-US"/>
          </a:p>
          <a:p>
            <a:pPr algn="ctr"/>
            <a:endParaRPr lang="en-US" dirty="0"/>
          </a:p>
          <a:p>
            <a:pPr algn="ctr"/>
            <a:endParaRPr lang="en-US" dirty="0"/>
          </a:p>
          <a:p>
            <a:pPr algn="ctr"/>
            <a:endParaRPr lang="en-US" dirty="0"/>
          </a:p>
          <a:p>
            <a:pPr algn="ctr"/>
            <a:endParaRPr lang="en-US" dirty="0"/>
          </a:p>
          <a:p>
            <a:pPr algn="ctr"/>
            <a:endParaRPr lang="en-US" dirty="0"/>
          </a:p>
        </p:txBody>
      </p:sp>
      <p:sp>
        <p:nvSpPr>
          <p:cNvPr id="12" name="Content Placeholder 2">
            <a:extLst>
              <a:ext uri="{FF2B5EF4-FFF2-40B4-BE49-F238E27FC236}">
                <a16:creationId xmlns:a16="http://schemas.microsoft.com/office/drawing/2014/main" id="{7020F92B-A9C2-4CE7-8EE0-203C3575EFB3}"/>
              </a:ext>
            </a:extLst>
          </p:cNvPr>
          <p:cNvSpPr txBox="1">
            <a:spLocks/>
          </p:cNvSpPr>
          <p:nvPr/>
        </p:nvSpPr>
        <p:spPr>
          <a:xfrm>
            <a:off x="5542327" y="3761543"/>
            <a:ext cx="2594472" cy="1117845"/>
          </a:xfrm>
          <a:prstGeom prst="rect">
            <a:avLst/>
          </a:prstGeom>
        </p:spPr>
        <p:txBody>
          <a:bodyPr vert="horz" lIns="91440" tIns="45720" rIns="91440" bIns="45720" rtlCol="0" anchor="ctr">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19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7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5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3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3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3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3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3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300" kern="1200">
                <a:solidFill>
                  <a:schemeClr val="tx1">
                    <a:lumMod val="65000"/>
                    <a:lumOff val="35000"/>
                  </a:schemeClr>
                </a:solidFill>
                <a:latin typeface="+mn-lt"/>
                <a:ea typeface="+mn-ea"/>
                <a:cs typeface="+mn-cs"/>
              </a:defRPr>
            </a:lvl9pPr>
          </a:lstStyle>
          <a:p>
            <a:pPr marL="0" indent="0" algn="ctr">
              <a:buNone/>
            </a:pPr>
            <a:r>
              <a:rPr lang="en-US" b="1" dirty="0"/>
              <a:t>Much more complicated!</a:t>
            </a:r>
          </a:p>
          <a:p>
            <a:pPr algn="ctr"/>
            <a:endParaRPr lang="en-US" dirty="0"/>
          </a:p>
          <a:p>
            <a:pPr algn="ctr"/>
            <a:endParaRPr lang="en-US" dirty="0"/>
          </a:p>
          <a:p>
            <a:pPr algn="ctr"/>
            <a:endParaRPr lang="en-US" dirty="0"/>
          </a:p>
          <a:p>
            <a:pPr algn="ctr"/>
            <a:endParaRPr lang="en-US" dirty="0"/>
          </a:p>
          <a:p>
            <a:pPr algn="ctr"/>
            <a:endParaRPr lang="en-US" dirty="0"/>
          </a:p>
        </p:txBody>
      </p:sp>
      <p:sp>
        <p:nvSpPr>
          <p:cNvPr id="14" name="Content Placeholder 2">
            <a:extLst>
              <a:ext uri="{FF2B5EF4-FFF2-40B4-BE49-F238E27FC236}">
                <a16:creationId xmlns:a16="http://schemas.microsoft.com/office/drawing/2014/main" id="{BB484FC3-551F-43BF-A3B8-0DF8FCDBA9B1}"/>
              </a:ext>
            </a:extLst>
          </p:cNvPr>
          <p:cNvSpPr txBox="1">
            <a:spLocks/>
          </p:cNvSpPr>
          <p:nvPr/>
        </p:nvSpPr>
        <p:spPr>
          <a:xfrm>
            <a:off x="6396134" y="4578628"/>
            <a:ext cx="2594472" cy="1117845"/>
          </a:xfrm>
          <a:prstGeom prst="rect">
            <a:avLst/>
          </a:prstGeom>
        </p:spPr>
        <p:txBody>
          <a:bodyPr vert="horz" lIns="91440" tIns="45720" rIns="91440" bIns="45720" rtlCol="0" anchor="ctr">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19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7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5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3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3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3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3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3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300" kern="1200">
                <a:solidFill>
                  <a:schemeClr val="tx1">
                    <a:lumMod val="65000"/>
                    <a:lumOff val="35000"/>
                  </a:schemeClr>
                </a:solidFill>
                <a:latin typeface="+mn-lt"/>
                <a:ea typeface="+mn-ea"/>
                <a:cs typeface="+mn-cs"/>
              </a:defRPr>
            </a:lvl9pPr>
          </a:lstStyle>
          <a:p>
            <a:pPr marL="0" indent="0" algn="ctr">
              <a:buNone/>
            </a:pPr>
            <a:r>
              <a:rPr lang="en-US" b="1" dirty="0"/>
              <a:t>Blood and organ donation; storage of reproductive tissues</a:t>
            </a:r>
            <a:endParaRPr lang="en-US" dirty="0"/>
          </a:p>
          <a:p>
            <a:pPr algn="ctr"/>
            <a:endParaRPr lang="en-US" dirty="0"/>
          </a:p>
          <a:p>
            <a:pPr algn="ctr"/>
            <a:endParaRPr lang="en-US" dirty="0"/>
          </a:p>
          <a:p>
            <a:pPr algn="ctr"/>
            <a:endParaRPr lang="en-US" dirty="0"/>
          </a:p>
          <a:p>
            <a:pPr algn="ctr"/>
            <a:endParaRPr lang="en-US" dirty="0"/>
          </a:p>
          <a:p>
            <a:pPr algn="ctr"/>
            <a:endParaRPr lang="en-US" dirty="0"/>
          </a:p>
        </p:txBody>
      </p:sp>
    </p:spTree>
    <p:extLst>
      <p:ext uri="{BB962C8B-B14F-4D97-AF65-F5344CB8AC3E}">
        <p14:creationId xmlns:p14="http://schemas.microsoft.com/office/powerpoint/2010/main" val="42184141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5BD6B-4C38-43F1-8F6B-DBFDCD70D909}"/>
              </a:ext>
            </a:extLst>
          </p:cNvPr>
          <p:cNvSpPr>
            <a:spLocks noGrp="1"/>
          </p:cNvSpPr>
          <p:nvPr>
            <p:ph type="title"/>
          </p:nvPr>
        </p:nvSpPr>
        <p:spPr/>
        <p:txBody>
          <a:bodyPr/>
          <a:lstStyle/>
          <a:p>
            <a:r>
              <a:rPr lang="en-US" dirty="0">
                <a:cs typeface="Calibri"/>
              </a:rPr>
              <a:t>Informed Consent</a:t>
            </a:r>
            <a:endParaRPr lang="en-US" dirty="0"/>
          </a:p>
        </p:txBody>
      </p:sp>
      <p:sp>
        <p:nvSpPr>
          <p:cNvPr id="3" name="Content Placeholder 2">
            <a:extLst>
              <a:ext uri="{FF2B5EF4-FFF2-40B4-BE49-F238E27FC236}">
                <a16:creationId xmlns:a16="http://schemas.microsoft.com/office/drawing/2014/main" id="{8899FFFC-6A52-498C-9A4E-D3924C42A86B}"/>
              </a:ext>
            </a:extLst>
          </p:cNvPr>
          <p:cNvSpPr>
            <a:spLocks noGrp="1"/>
          </p:cNvSpPr>
          <p:nvPr>
            <p:ph idx="1"/>
          </p:nvPr>
        </p:nvSpPr>
        <p:spPr/>
        <p:txBody>
          <a:bodyPr>
            <a:normAutofit fontScale="92500" lnSpcReduction="20000"/>
          </a:bodyPr>
          <a:lstStyle/>
          <a:p>
            <a:r>
              <a:rPr lang="en-US" dirty="0"/>
              <a:t>Informed consent includes: </a:t>
            </a:r>
          </a:p>
          <a:p>
            <a:pPr lvl="1"/>
            <a:r>
              <a:rPr lang="en-US" dirty="0"/>
              <a:t>Description of Research</a:t>
            </a:r>
          </a:p>
          <a:p>
            <a:pPr lvl="1"/>
            <a:r>
              <a:rPr lang="en-US" dirty="0"/>
              <a:t>Risks and Discomforts</a:t>
            </a:r>
          </a:p>
          <a:p>
            <a:pPr lvl="1"/>
            <a:r>
              <a:rPr lang="en-US" dirty="0"/>
              <a:t>Benefits</a:t>
            </a:r>
          </a:p>
          <a:p>
            <a:pPr lvl="1"/>
            <a:r>
              <a:rPr lang="en-US" dirty="0"/>
              <a:t>Alternative Procedures or Treatments</a:t>
            </a:r>
          </a:p>
          <a:p>
            <a:pPr lvl="1"/>
            <a:r>
              <a:rPr lang="en-US" dirty="0"/>
              <a:t>Confidentiality</a:t>
            </a:r>
          </a:p>
          <a:p>
            <a:pPr lvl="1"/>
            <a:r>
              <a:rPr lang="en-US" dirty="0"/>
              <a:t>Compensation and Treatment in case of Injury</a:t>
            </a:r>
          </a:p>
          <a:p>
            <a:pPr lvl="1"/>
            <a:r>
              <a:rPr lang="en-US" dirty="0"/>
              <a:t>Voluntary Participation</a:t>
            </a:r>
          </a:p>
          <a:p>
            <a:pPr>
              <a:spcAft>
                <a:spcPts val="250"/>
              </a:spcAft>
            </a:pPr>
            <a:r>
              <a:rPr lang="en-US" dirty="0"/>
              <a:t>Cannot include exculpatory language: </a:t>
            </a:r>
          </a:p>
          <a:p>
            <a:pPr lvl="1">
              <a:spcAft>
                <a:spcPts val="0"/>
              </a:spcAft>
            </a:pPr>
            <a:r>
              <a:rPr lang="en-US" dirty="0">
                <a:ea typeface="+mn-lt"/>
                <a:cs typeface="+mn-lt"/>
              </a:rPr>
              <a:t>I waive any possibility of compensation, including any right to sue, for injuries that I may receive as a result of participation in this research.</a:t>
            </a:r>
          </a:p>
          <a:p>
            <a:pPr lvl="1">
              <a:spcAft>
                <a:spcPts val="0"/>
              </a:spcAft>
            </a:pPr>
            <a:r>
              <a:rPr lang="en-US" dirty="0">
                <a:ea typeface="+mn-lt"/>
                <a:cs typeface="+mn-lt"/>
              </a:rPr>
              <a:t>If you suffer a research-related injury, neither the institution nor the investigator can assume financial responsibility or liability for the expenses of treatment for such injury.</a:t>
            </a:r>
          </a:p>
          <a:p>
            <a:pPr lvl="1">
              <a:spcAft>
                <a:spcPts val="0"/>
              </a:spcAft>
            </a:pPr>
            <a:r>
              <a:rPr lang="en-US" dirty="0">
                <a:ea typeface="+mn-lt"/>
                <a:cs typeface="+mn-lt"/>
              </a:rPr>
              <a:t>In the event that you suffer a research-related injury, your medical expenses will be your responsibility or that of your third party payer.</a:t>
            </a:r>
          </a:p>
          <a:p>
            <a:pPr>
              <a:spcAft>
                <a:spcPts val="250"/>
              </a:spcAft>
            </a:pPr>
            <a:endParaRPr lang="en-US" dirty="0"/>
          </a:p>
          <a:p>
            <a:pPr marL="0" indent="0">
              <a:spcAft>
                <a:spcPts val="250"/>
              </a:spcAft>
              <a:buNone/>
            </a:pPr>
            <a:r>
              <a:rPr lang="en-US" dirty="0">
                <a:ea typeface="+mn-lt"/>
                <a:cs typeface="+mn-lt"/>
              </a:rPr>
              <a:t>- Department of Health and Human Services</a:t>
            </a:r>
          </a:p>
          <a:p>
            <a:pPr>
              <a:spcAft>
                <a:spcPts val="250"/>
              </a:spcAft>
            </a:pPr>
            <a:endParaRPr lang="en-US" dirty="0"/>
          </a:p>
        </p:txBody>
      </p:sp>
    </p:spTree>
    <p:extLst>
      <p:ext uri="{BB962C8B-B14F-4D97-AF65-F5344CB8AC3E}">
        <p14:creationId xmlns:p14="http://schemas.microsoft.com/office/powerpoint/2010/main" val="9817939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BC25EB-7EFE-4FF9-80D0-43C20EA50B33}"/>
              </a:ext>
            </a:extLst>
          </p:cNvPr>
          <p:cNvSpPr>
            <a:spLocks noGrp="1"/>
          </p:cNvSpPr>
          <p:nvPr>
            <p:ph type="title"/>
          </p:nvPr>
        </p:nvSpPr>
        <p:spPr/>
        <p:txBody>
          <a:bodyPr/>
          <a:lstStyle/>
          <a:p>
            <a:r>
              <a:rPr lang="en-US" dirty="0"/>
              <a:t>Who owns your body?</a:t>
            </a:r>
          </a:p>
        </p:txBody>
      </p:sp>
      <p:sp>
        <p:nvSpPr>
          <p:cNvPr id="3" name="Content Placeholder 2">
            <a:extLst>
              <a:ext uri="{FF2B5EF4-FFF2-40B4-BE49-F238E27FC236}">
                <a16:creationId xmlns:a16="http://schemas.microsoft.com/office/drawing/2014/main" id="{67FC5918-9AC3-4CB1-9D80-E878A2B04F58}"/>
              </a:ext>
            </a:extLst>
          </p:cNvPr>
          <p:cNvSpPr>
            <a:spLocks noGrp="1"/>
          </p:cNvSpPr>
          <p:nvPr>
            <p:ph idx="1"/>
          </p:nvPr>
        </p:nvSpPr>
        <p:spPr>
          <a:xfrm>
            <a:off x="2680597" y="629981"/>
            <a:ext cx="5486400" cy="5120640"/>
          </a:xfrm>
        </p:spPr>
        <p:txBody>
          <a:bodyPr>
            <a:normAutofit lnSpcReduction="10000"/>
          </a:bodyPr>
          <a:lstStyle/>
          <a:p>
            <a:r>
              <a:rPr lang="en-US" dirty="0"/>
              <a:t>There are a number of ethical and legal considerations to take into account</a:t>
            </a:r>
          </a:p>
          <a:p>
            <a:pPr lvl="1"/>
            <a:r>
              <a:rPr lang="en-US" dirty="0"/>
              <a:t>Is the person deceased?</a:t>
            </a:r>
          </a:p>
          <a:p>
            <a:pPr lvl="2"/>
            <a:r>
              <a:rPr lang="en-US" dirty="0"/>
              <a:t>"There can be no property of a corpse"- Common Law until 1908</a:t>
            </a:r>
          </a:p>
          <a:p>
            <a:pPr lvl="2"/>
            <a:r>
              <a:rPr lang="en-US" dirty="0" err="1"/>
              <a:t>Doodeward</a:t>
            </a:r>
            <a:r>
              <a:rPr lang="en-US" dirty="0"/>
              <a:t> v Spence in 1908 (Australia)</a:t>
            </a:r>
          </a:p>
          <a:p>
            <a:pPr lvl="2"/>
            <a:r>
              <a:rPr lang="en-US" dirty="0"/>
              <a:t>Artist Anthony-Noel Kelly  in 1998 (England)</a:t>
            </a:r>
          </a:p>
          <a:p>
            <a:pPr lvl="2">
              <a:spcAft>
                <a:spcPts val="250"/>
              </a:spcAft>
            </a:pPr>
            <a:endParaRPr lang="en-US" dirty="0"/>
          </a:p>
          <a:p>
            <a:pPr>
              <a:spcAft>
                <a:spcPts val="250"/>
              </a:spcAft>
            </a:pPr>
            <a:endParaRPr lang="en-US" dirty="0"/>
          </a:p>
          <a:p>
            <a:pPr>
              <a:spcAft>
                <a:spcPts val="250"/>
              </a:spcAft>
            </a:pPr>
            <a:endParaRPr lang="en-US"/>
          </a:p>
          <a:p>
            <a:pPr>
              <a:spcAft>
                <a:spcPts val="250"/>
              </a:spcAft>
            </a:pPr>
            <a:endParaRPr lang="en-US"/>
          </a:p>
          <a:p>
            <a:pPr>
              <a:spcAft>
                <a:spcPts val="250"/>
              </a:spcAft>
            </a:pPr>
            <a:endParaRPr lang="en-US" dirty="0"/>
          </a:p>
          <a:p>
            <a:pPr>
              <a:spcAft>
                <a:spcPts val="250"/>
              </a:spcAft>
            </a:pPr>
            <a:r>
              <a:rPr lang="en-US" dirty="0"/>
              <a:t>The answer is more complicated than it sounds, is highly debated, and depends on the circumstances</a:t>
            </a:r>
            <a:endParaRPr lang="en-US"/>
          </a:p>
        </p:txBody>
      </p:sp>
      <p:sp>
        <p:nvSpPr>
          <p:cNvPr id="4" name="Text Placeholder 3">
            <a:extLst>
              <a:ext uri="{FF2B5EF4-FFF2-40B4-BE49-F238E27FC236}">
                <a16:creationId xmlns:a16="http://schemas.microsoft.com/office/drawing/2014/main" id="{05BAA423-0A55-45F5-B8FA-577A6ED5766D}"/>
              </a:ext>
            </a:extLst>
          </p:cNvPr>
          <p:cNvSpPr>
            <a:spLocks noGrp="1"/>
          </p:cNvSpPr>
          <p:nvPr>
            <p:ph type="body" sz="half" idx="2"/>
          </p:nvPr>
        </p:nvSpPr>
        <p:spPr/>
        <p:txBody>
          <a:bodyPr/>
          <a:lstStyle/>
          <a:p>
            <a:endParaRPr lang="en-US"/>
          </a:p>
        </p:txBody>
      </p:sp>
      <p:sp>
        <p:nvSpPr>
          <p:cNvPr id="6" name="TextBox 5">
            <a:extLst>
              <a:ext uri="{FF2B5EF4-FFF2-40B4-BE49-F238E27FC236}">
                <a16:creationId xmlns:a16="http://schemas.microsoft.com/office/drawing/2014/main" id="{A3A2002C-2237-4EDF-B480-1F712A4E12A6}"/>
              </a:ext>
            </a:extLst>
          </p:cNvPr>
          <p:cNvSpPr txBox="1"/>
          <p:nvPr/>
        </p:nvSpPr>
        <p:spPr>
          <a:xfrm>
            <a:off x="6722853" y="6550325"/>
            <a:ext cx="2743200"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50" i="1" dirty="0"/>
              <a:t>Petrini (2012). Journal of Blood Medicine.</a:t>
            </a:r>
          </a:p>
        </p:txBody>
      </p:sp>
      <p:pic>
        <p:nvPicPr>
          <p:cNvPr id="5" name="Picture 6" descr="A picture containing text&#10;&#10;Description automatically generated">
            <a:extLst>
              <a:ext uri="{FF2B5EF4-FFF2-40B4-BE49-F238E27FC236}">
                <a16:creationId xmlns:a16="http://schemas.microsoft.com/office/drawing/2014/main" id="{4036F81F-E99B-44B1-93B2-A5B53EDAFEC0}"/>
              </a:ext>
            </a:extLst>
          </p:cNvPr>
          <p:cNvPicPr>
            <a:picLocks noChangeAspect="1"/>
          </p:cNvPicPr>
          <p:nvPr/>
        </p:nvPicPr>
        <p:blipFill>
          <a:blip r:embed="rId3"/>
          <a:stretch>
            <a:fillRect/>
          </a:stretch>
        </p:blipFill>
        <p:spPr>
          <a:xfrm>
            <a:off x="4834569" y="2771293"/>
            <a:ext cx="2743200" cy="1645920"/>
          </a:xfrm>
          <a:prstGeom prst="rect">
            <a:avLst/>
          </a:prstGeom>
        </p:spPr>
      </p:pic>
    </p:spTree>
    <p:extLst>
      <p:ext uri="{BB962C8B-B14F-4D97-AF65-F5344CB8AC3E}">
        <p14:creationId xmlns:p14="http://schemas.microsoft.com/office/powerpoint/2010/main" val="14154512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E88F6756-541C-4853-8188-5741A5361C12}"/>
              </a:ext>
            </a:extLst>
          </p:cNvPr>
          <p:cNvSpPr/>
          <p:nvPr/>
        </p:nvSpPr>
        <p:spPr>
          <a:xfrm>
            <a:off x="5776510" y="2540305"/>
            <a:ext cx="2992915" cy="23227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B5541FD-9EDA-48B7-815F-C27FA3124D30}"/>
              </a:ext>
            </a:extLst>
          </p:cNvPr>
          <p:cNvSpPr/>
          <p:nvPr/>
        </p:nvSpPr>
        <p:spPr>
          <a:xfrm>
            <a:off x="5473547" y="52330"/>
            <a:ext cx="2992915" cy="24879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C7F0F35-A2C9-4A31-A0B4-36E2F2E3AC71}"/>
              </a:ext>
            </a:extLst>
          </p:cNvPr>
          <p:cNvSpPr>
            <a:spLocks noGrp="1"/>
          </p:cNvSpPr>
          <p:nvPr>
            <p:ph type="title"/>
          </p:nvPr>
        </p:nvSpPr>
        <p:spPr/>
        <p:txBody>
          <a:bodyPr/>
          <a:lstStyle/>
          <a:p>
            <a:r>
              <a:rPr lang="en-US" dirty="0"/>
              <a:t>Who owns your body?</a:t>
            </a:r>
          </a:p>
        </p:txBody>
      </p:sp>
      <p:sp>
        <p:nvSpPr>
          <p:cNvPr id="3" name="Content Placeholder 2">
            <a:extLst>
              <a:ext uri="{FF2B5EF4-FFF2-40B4-BE49-F238E27FC236}">
                <a16:creationId xmlns:a16="http://schemas.microsoft.com/office/drawing/2014/main" id="{AE9C6CD4-52FC-4DAB-9576-092E0EA2949F}"/>
              </a:ext>
            </a:extLst>
          </p:cNvPr>
          <p:cNvSpPr>
            <a:spLocks noGrp="1"/>
          </p:cNvSpPr>
          <p:nvPr>
            <p:ph sz="half" idx="1"/>
          </p:nvPr>
        </p:nvSpPr>
        <p:spPr>
          <a:xfrm>
            <a:off x="2900934" y="868680"/>
            <a:ext cx="1743053" cy="5120640"/>
          </a:xfrm>
        </p:spPr>
        <p:txBody>
          <a:bodyPr/>
          <a:lstStyle/>
          <a:p>
            <a:pPr marL="0" indent="0">
              <a:buNone/>
            </a:pPr>
            <a:r>
              <a:rPr lang="en-US" b="1" dirty="0">
                <a:ea typeface="+mn-lt"/>
                <a:cs typeface="+mn-lt"/>
              </a:rPr>
              <a:t>C</a:t>
            </a:r>
            <a:r>
              <a:rPr lang="en-US" b="1" i="1" dirty="0">
                <a:ea typeface="+mn-lt"/>
                <a:cs typeface="+mn-lt"/>
              </a:rPr>
              <a:t>onvention for the Protection of Human Rights and Dignity of the Human Being with Regard to the Application of Biology and Medicine: Convention on Human Rights and Biomedicine</a:t>
            </a:r>
            <a:r>
              <a:rPr lang="en-US" b="1" dirty="0">
                <a:ea typeface="+mn-lt"/>
                <a:cs typeface="+mn-lt"/>
              </a:rPr>
              <a:t> -</a:t>
            </a:r>
          </a:p>
          <a:p>
            <a:pPr marL="0" indent="0">
              <a:buNone/>
            </a:pPr>
            <a:r>
              <a:rPr lang="en-US" b="1" dirty="0"/>
              <a:t>Article 21</a:t>
            </a:r>
          </a:p>
        </p:txBody>
      </p:sp>
      <p:sp>
        <p:nvSpPr>
          <p:cNvPr id="4" name="Content Placeholder 3">
            <a:extLst>
              <a:ext uri="{FF2B5EF4-FFF2-40B4-BE49-F238E27FC236}">
                <a16:creationId xmlns:a16="http://schemas.microsoft.com/office/drawing/2014/main" id="{BA4968EC-EA30-4B60-A536-076BB7D0324D}"/>
              </a:ext>
            </a:extLst>
          </p:cNvPr>
          <p:cNvSpPr>
            <a:spLocks noGrp="1"/>
          </p:cNvSpPr>
          <p:nvPr>
            <p:ph sz="half" idx="2"/>
          </p:nvPr>
        </p:nvSpPr>
        <p:spPr>
          <a:xfrm>
            <a:off x="5836049" y="1952005"/>
            <a:ext cx="2633581" cy="4725868"/>
          </a:xfrm>
        </p:spPr>
        <p:txBody>
          <a:bodyPr/>
          <a:lstStyle/>
          <a:p>
            <a:endParaRPr lang="en-US" dirty="0"/>
          </a:p>
          <a:p>
            <a:endParaRPr lang="en-US" dirty="0"/>
          </a:p>
          <a:p>
            <a:endParaRPr lang="en-US" dirty="0"/>
          </a:p>
          <a:p>
            <a:endParaRPr lang="en-US" dirty="0"/>
          </a:p>
          <a:p>
            <a:endParaRPr lang="en-US" dirty="0"/>
          </a:p>
          <a:p>
            <a:endParaRPr lang="en-US" dirty="0"/>
          </a:p>
          <a:p>
            <a:endParaRPr lang="en-US" dirty="0"/>
          </a:p>
          <a:p>
            <a:pPr>
              <a:spcAft>
                <a:spcPts val="250"/>
              </a:spcAft>
            </a:pPr>
            <a:r>
              <a:rPr lang="en-US" dirty="0"/>
              <a:t>Donor =</a:t>
            </a:r>
          </a:p>
          <a:p>
            <a:pPr lvl="1"/>
            <a:r>
              <a:rPr lang="en-US" dirty="0"/>
              <a:t>"Every human source, whether living or deceased, of human cells or tissues".</a:t>
            </a:r>
          </a:p>
        </p:txBody>
      </p:sp>
      <p:sp>
        <p:nvSpPr>
          <p:cNvPr id="6" name="TextBox 5">
            <a:extLst>
              <a:ext uri="{FF2B5EF4-FFF2-40B4-BE49-F238E27FC236}">
                <a16:creationId xmlns:a16="http://schemas.microsoft.com/office/drawing/2014/main" id="{ACFA0914-3CC8-42D5-8698-E9D01E7D7029}"/>
              </a:ext>
            </a:extLst>
          </p:cNvPr>
          <p:cNvSpPr txBox="1"/>
          <p:nvPr/>
        </p:nvSpPr>
        <p:spPr>
          <a:xfrm>
            <a:off x="6722853" y="6550325"/>
            <a:ext cx="2743200"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50" i="1" dirty="0"/>
              <a:t>Petrini (2012). Journal of Blood Medicine.</a:t>
            </a:r>
          </a:p>
        </p:txBody>
      </p:sp>
      <p:pic>
        <p:nvPicPr>
          <p:cNvPr id="5" name="Picture 6" descr="A picture containing ocean floor&#10;&#10;Description automatically generated">
            <a:extLst>
              <a:ext uri="{FF2B5EF4-FFF2-40B4-BE49-F238E27FC236}">
                <a16:creationId xmlns:a16="http://schemas.microsoft.com/office/drawing/2014/main" id="{C04A14D5-40B7-4967-A33C-DB8705A7334D}"/>
              </a:ext>
            </a:extLst>
          </p:cNvPr>
          <p:cNvPicPr>
            <a:picLocks noChangeAspect="1"/>
          </p:cNvPicPr>
          <p:nvPr/>
        </p:nvPicPr>
        <p:blipFill>
          <a:blip r:embed="rId3"/>
          <a:stretch>
            <a:fillRect/>
          </a:stretch>
        </p:blipFill>
        <p:spPr>
          <a:xfrm>
            <a:off x="5660834" y="381814"/>
            <a:ext cx="1659876" cy="1109239"/>
          </a:xfrm>
          <a:prstGeom prst="rect">
            <a:avLst/>
          </a:prstGeom>
        </p:spPr>
      </p:pic>
      <p:pic>
        <p:nvPicPr>
          <p:cNvPr id="9" name="Picture 7" descr="A picture containing clothing, colorful&#10;&#10;Description automatically generated">
            <a:extLst>
              <a:ext uri="{FF2B5EF4-FFF2-40B4-BE49-F238E27FC236}">
                <a16:creationId xmlns:a16="http://schemas.microsoft.com/office/drawing/2014/main" id="{D023B05B-32B1-4D1A-A2E3-CBD53A96A27B}"/>
              </a:ext>
            </a:extLst>
          </p:cNvPr>
          <p:cNvPicPr>
            <a:picLocks noChangeAspect="1"/>
          </p:cNvPicPr>
          <p:nvPr/>
        </p:nvPicPr>
        <p:blipFill>
          <a:blip r:embed="rId4"/>
          <a:stretch>
            <a:fillRect/>
          </a:stretch>
        </p:blipFill>
        <p:spPr>
          <a:xfrm>
            <a:off x="5982159" y="1219416"/>
            <a:ext cx="1669057" cy="1261000"/>
          </a:xfrm>
          <a:prstGeom prst="rect">
            <a:avLst/>
          </a:prstGeom>
        </p:spPr>
      </p:pic>
      <p:pic>
        <p:nvPicPr>
          <p:cNvPr id="11" name="Picture 8" descr="A picture containing food, arranged, several&#10;&#10;Description automatically generated">
            <a:extLst>
              <a:ext uri="{FF2B5EF4-FFF2-40B4-BE49-F238E27FC236}">
                <a16:creationId xmlns:a16="http://schemas.microsoft.com/office/drawing/2014/main" id="{9166D9BE-8E8B-44B6-8A2C-5CF25AC00258}"/>
              </a:ext>
            </a:extLst>
          </p:cNvPr>
          <p:cNvPicPr>
            <a:picLocks noChangeAspect="1"/>
          </p:cNvPicPr>
          <p:nvPr/>
        </p:nvPicPr>
        <p:blipFill>
          <a:blip r:embed="rId5"/>
          <a:stretch>
            <a:fillRect/>
          </a:stretch>
        </p:blipFill>
        <p:spPr>
          <a:xfrm>
            <a:off x="7074665" y="171530"/>
            <a:ext cx="1228382" cy="1520627"/>
          </a:xfrm>
          <a:prstGeom prst="rect">
            <a:avLst/>
          </a:prstGeom>
        </p:spPr>
      </p:pic>
      <p:pic>
        <p:nvPicPr>
          <p:cNvPr id="12" name="Picture 12" descr="A picture containing tool, brush, broom&#10;&#10;Description automatically generated">
            <a:extLst>
              <a:ext uri="{FF2B5EF4-FFF2-40B4-BE49-F238E27FC236}">
                <a16:creationId xmlns:a16="http://schemas.microsoft.com/office/drawing/2014/main" id="{69356D27-04C9-40D1-BCCA-FB2B3E606771}"/>
              </a:ext>
            </a:extLst>
          </p:cNvPr>
          <p:cNvPicPr>
            <a:picLocks noChangeAspect="1"/>
          </p:cNvPicPr>
          <p:nvPr/>
        </p:nvPicPr>
        <p:blipFill>
          <a:blip r:embed="rId6"/>
          <a:stretch>
            <a:fillRect/>
          </a:stretch>
        </p:blipFill>
        <p:spPr>
          <a:xfrm>
            <a:off x="6744158" y="2964455"/>
            <a:ext cx="2036285" cy="1351403"/>
          </a:xfrm>
          <a:prstGeom prst="rect">
            <a:avLst/>
          </a:prstGeom>
        </p:spPr>
      </p:pic>
      <p:pic>
        <p:nvPicPr>
          <p:cNvPr id="13" name="Picture 13">
            <a:extLst>
              <a:ext uri="{FF2B5EF4-FFF2-40B4-BE49-F238E27FC236}">
                <a16:creationId xmlns:a16="http://schemas.microsoft.com/office/drawing/2014/main" id="{0F6B15C2-9AFC-44FE-B3F7-13802F6F4A85}"/>
              </a:ext>
            </a:extLst>
          </p:cNvPr>
          <p:cNvPicPr>
            <a:picLocks noChangeAspect="1"/>
          </p:cNvPicPr>
          <p:nvPr/>
        </p:nvPicPr>
        <p:blipFill>
          <a:blip r:embed="rId7"/>
          <a:stretch>
            <a:fillRect/>
          </a:stretch>
        </p:blipFill>
        <p:spPr>
          <a:xfrm>
            <a:off x="6121361" y="2672738"/>
            <a:ext cx="1381470" cy="2081729"/>
          </a:xfrm>
          <a:prstGeom prst="rect">
            <a:avLst/>
          </a:prstGeom>
        </p:spPr>
      </p:pic>
      <p:sp>
        <p:nvSpPr>
          <p:cNvPr id="16" name="TextBox 15">
            <a:extLst>
              <a:ext uri="{FF2B5EF4-FFF2-40B4-BE49-F238E27FC236}">
                <a16:creationId xmlns:a16="http://schemas.microsoft.com/office/drawing/2014/main" id="{A5476682-1A88-4962-9D79-317368A11C9D}"/>
              </a:ext>
            </a:extLst>
          </p:cNvPr>
          <p:cNvSpPr txBox="1"/>
          <p:nvPr/>
        </p:nvSpPr>
        <p:spPr>
          <a:xfrm rot="-5400000">
            <a:off x="3967563" y="974648"/>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dirty="0"/>
              <a:t>Protected Tissues</a:t>
            </a:r>
          </a:p>
        </p:txBody>
      </p:sp>
      <p:sp>
        <p:nvSpPr>
          <p:cNvPr id="17" name="TextBox 16">
            <a:extLst>
              <a:ext uri="{FF2B5EF4-FFF2-40B4-BE49-F238E27FC236}">
                <a16:creationId xmlns:a16="http://schemas.microsoft.com/office/drawing/2014/main" id="{43B398C2-872C-4769-A8B4-51A3ECE08BCC}"/>
              </a:ext>
            </a:extLst>
          </p:cNvPr>
          <p:cNvSpPr txBox="1"/>
          <p:nvPr/>
        </p:nvSpPr>
        <p:spPr>
          <a:xfrm rot="-5400000">
            <a:off x="4215442" y="3527676"/>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dirty="0"/>
              <a:t>Not Protected Tissues</a:t>
            </a:r>
          </a:p>
        </p:txBody>
      </p:sp>
    </p:spTree>
    <p:extLst>
      <p:ext uri="{BB962C8B-B14F-4D97-AF65-F5344CB8AC3E}">
        <p14:creationId xmlns:p14="http://schemas.microsoft.com/office/powerpoint/2010/main" val="16626000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657B64-53F8-4ABF-B918-7A034D833E12}"/>
              </a:ext>
            </a:extLst>
          </p:cNvPr>
          <p:cNvSpPr>
            <a:spLocks noGrp="1"/>
          </p:cNvSpPr>
          <p:nvPr>
            <p:ph type="title"/>
          </p:nvPr>
        </p:nvSpPr>
        <p:spPr/>
        <p:txBody>
          <a:bodyPr/>
          <a:lstStyle/>
          <a:p>
            <a:r>
              <a:rPr lang="en-US" dirty="0">
                <a:cs typeface="Calibri"/>
              </a:rPr>
              <a:t>Significant Examples</a:t>
            </a:r>
          </a:p>
        </p:txBody>
      </p:sp>
      <p:sp>
        <p:nvSpPr>
          <p:cNvPr id="3" name="Content Placeholder 2">
            <a:extLst>
              <a:ext uri="{FF2B5EF4-FFF2-40B4-BE49-F238E27FC236}">
                <a16:creationId xmlns:a16="http://schemas.microsoft.com/office/drawing/2014/main" id="{01C02993-9141-424B-BD38-5DFAD3DFA175}"/>
              </a:ext>
            </a:extLst>
          </p:cNvPr>
          <p:cNvSpPr>
            <a:spLocks noGrp="1"/>
          </p:cNvSpPr>
          <p:nvPr>
            <p:ph idx="1"/>
          </p:nvPr>
        </p:nvSpPr>
        <p:spPr>
          <a:xfrm>
            <a:off x="2681614" y="1212975"/>
            <a:ext cx="3485003" cy="5120640"/>
          </a:xfrm>
        </p:spPr>
        <p:txBody>
          <a:bodyPr/>
          <a:lstStyle/>
          <a:p>
            <a:r>
              <a:rPr lang="en-US" dirty="0"/>
              <a:t>Moore vs. The University of California</a:t>
            </a:r>
          </a:p>
          <a:p>
            <a:pPr lvl="1">
              <a:spcAft>
                <a:spcPts val="0"/>
              </a:spcAft>
            </a:pPr>
            <a:r>
              <a:rPr lang="en-US" dirty="0"/>
              <a:t>John Moore splenectomy in 1976 at UCLA </a:t>
            </a:r>
          </a:p>
          <a:p>
            <a:pPr lvl="1"/>
            <a:r>
              <a:rPr lang="en-US" dirty="0"/>
              <a:t>Was asked back from multiple blood samples</a:t>
            </a:r>
          </a:p>
          <a:p>
            <a:pPr lvl="1"/>
            <a:r>
              <a:rPr lang="en-US" dirty="0"/>
              <a:t>1983: Asked to sign informed consent to use his samples for research purposes </a:t>
            </a:r>
          </a:p>
          <a:p>
            <a:pPr lvl="1"/>
            <a:r>
              <a:rPr lang="en-US" dirty="0"/>
              <a:t>1984-1990: Used blood to develop cell line "Moore's T-lymphocytes" and got patent which earned more than 3 billion dollars</a:t>
            </a:r>
          </a:p>
          <a:p>
            <a:pPr lvl="1"/>
            <a:r>
              <a:rPr lang="en-US" dirty="0"/>
              <a:t>Moore sued, and his claim was </a:t>
            </a:r>
            <a:r>
              <a:rPr lang="en-US" b="1" dirty="0">
                <a:solidFill>
                  <a:schemeClr val="accent1"/>
                </a:solidFill>
              </a:rPr>
              <a:t>rejected at the Supreme Court</a:t>
            </a:r>
          </a:p>
          <a:p>
            <a:pPr lvl="2"/>
            <a:endParaRPr lang="en-US" dirty="0"/>
          </a:p>
          <a:p>
            <a:endParaRPr lang="en-US" dirty="0"/>
          </a:p>
        </p:txBody>
      </p:sp>
      <p:pic>
        <p:nvPicPr>
          <p:cNvPr id="4" name="Picture 4">
            <a:extLst>
              <a:ext uri="{FF2B5EF4-FFF2-40B4-BE49-F238E27FC236}">
                <a16:creationId xmlns:a16="http://schemas.microsoft.com/office/drawing/2014/main" id="{58142499-25A5-4C80-9A68-EED209A87D1B}"/>
              </a:ext>
            </a:extLst>
          </p:cNvPr>
          <p:cNvPicPr>
            <a:picLocks noChangeAspect="1"/>
          </p:cNvPicPr>
          <p:nvPr/>
        </p:nvPicPr>
        <p:blipFill>
          <a:blip r:embed="rId3"/>
          <a:stretch>
            <a:fillRect/>
          </a:stretch>
        </p:blipFill>
        <p:spPr>
          <a:xfrm>
            <a:off x="6340207" y="961388"/>
            <a:ext cx="2743200" cy="1997392"/>
          </a:xfrm>
          <a:prstGeom prst="rect">
            <a:avLst/>
          </a:prstGeom>
        </p:spPr>
      </p:pic>
      <p:pic>
        <p:nvPicPr>
          <p:cNvPr id="5" name="Picture 5">
            <a:extLst>
              <a:ext uri="{FF2B5EF4-FFF2-40B4-BE49-F238E27FC236}">
                <a16:creationId xmlns:a16="http://schemas.microsoft.com/office/drawing/2014/main" id="{1B62376F-4397-4AA5-AC57-6066FEF5D772}"/>
              </a:ext>
            </a:extLst>
          </p:cNvPr>
          <p:cNvPicPr>
            <a:picLocks noChangeAspect="1"/>
          </p:cNvPicPr>
          <p:nvPr/>
        </p:nvPicPr>
        <p:blipFill>
          <a:blip r:embed="rId4"/>
          <a:stretch>
            <a:fillRect/>
          </a:stretch>
        </p:blipFill>
        <p:spPr>
          <a:xfrm>
            <a:off x="6704509" y="3771269"/>
            <a:ext cx="2143125" cy="2143125"/>
          </a:xfrm>
          <a:prstGeom prst="rect">
            <a:avLst/>
          </a:prstGeom>
        </p:spPr>
      </p:pic>
      <p:sp>
        <p:nvSpPr>
          <p:cNvPr id="7" name="TextBox 6">
            <a:extLst>
              <a:ext uri="{FF2B5EF4-FFF2-40B4-BE49-F238E27FC236}">
                <a16:creationId xmlns:a16="http://schemas.microsoft.com/office/drawing/2014/main" id="{23822FFD-EBD5-4E4F-9FD1-017D2106D756}"/>
              </a:ext>
            </a:extLst>
          </p:cNvPr>
          <p:cNvSpPr txBox="1"/>
          <p:nvPr/>
        </p:nvSpPr>
        <p:spPr>
          <a:xfrm>
            <a:off x="6859490" y="5913876"/>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Dr. David Golde</a:t>
            </a:r>
          </a:p>
        </p:txBody>
      </p:sp>
      <p:sp>
        <p:nvSpPr>
          <p:cNvPr id="8" name="TextBox 7">
            <a:extLst>
              <a:ext uri="{FF2B5EF4-FFF2-40B4-BE49-F238E27FC236}">
                <a16:creationId xmlns:a16="http://schemas.microsoft.com/office/drawing/2014/main" id="{EE931312-2AB8-4963-A958-7CB8EC807C54}"/>
              </a:ext>
            </a:extLst>
          </p:cNvPr>
          <p:cNvSpPr txBox="1"/>
          <p:nvPr/>
        </p:nvSpPr>
        <p:spPr>
          <a:xfrm>
            <a:off x="7043105" y="2957684"/>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John Moore</a:t>
            </a:r>
          </a:p>
        </p:txBody>
      </p:sp>
    </p:spTree>
    <p:extLst>
      <p:ext uri="{BB962C8B-B14F-4D97-AF65-F5344CB8AC3E}">
        <p14:creationId xmlns:p14="http://schemas.microsoft.com/office/powerpoint/2010/main" val="17890123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657B64-53F8-4ABF-B918-7A034D833E12}"/>
              </a:ext>
            </a:extLst>
          </p:cNvPr>
          <p:cNvSpPr>
            <a:spLocks noGrp="1"/>
          </p:cNvSpPr>
          <p:nvPr>
            <p:ph type="title"/>
          </p:nvPr>
        </p:nvSpPr>
        <p:spPr/>
        <p:txBody>
          <a:bodyPr/>
          <a:lstStyle/>
          <a:p>
            <a:r>
              <a:rPr lang="en-US" dirty="0">
                <a:cs typeface="Calibri"/>
              </a:rPr>
              <a:t>Significant Examples</a:t>
            </a:r>
          </a:p>
        </p:txBody>
      </p:sp>
      <p:sp>
        <p:nvSpPr>
          <p:cNvPr id="3" name="Content Placeholder 2">
            <a:extLst>
              <a:ext uri="{FF2B5EF4-FFF2-40B4-BE49-F238E27FC236}">
                <a16:creationId xmlns:a16="http://schemas.microsoft.com/office/drawing/2014/main" id="{01C02993-9141-424B-BD38-5DFAD3DFA175}"/>
              </a:ext>
            </a:extLst>
          </p:cNvPr>
          <p:cNvSpPr>
            <a:spLocks noGrp="1"/>
          </p:cNvSpPr>
          <p:nvPr>
            <p:ph idx="1"/>
          </p:nvPr>
        </p:nvSpPr>
        <p:spPr>
          <a:xfrm>
            <a:off x="2516361" y="1332325"/>
            <a:ext cx="4035846" cy="5120640"/>
          </a:xfrm>
        </p:spPr>
        <p:txBody>
          <a:bodyPr>
            <a:normAutofit fontScale="92500" lnSpcReduction="20000"/>
          </a:bodyPr>
          <a:lstStyle/>
          <a:p>
            <a:endParaRPr lang="en-US" dirty="0"/>
          </a:p>
          <a:p>
            <a:r>
              <a:rPr lang="en-US" dirty="0"/>
              <a:t>Greenberg vs. Miami Children's Hospital Research Institute</a:t>
            </a:r>
          </a:p>
          <a:p>
            <a:pPr lvl="1"/>
            <a:r>
              <a:rPr lang="en-US" dirty="0"/>
              <a:t>Dr. Rueben Matalon was trying to develop a pre-natal test for Canavan Disease</a:t>
            </a:r>
          </a:p>
          <a:p>
            <a:pPr lvl="1"/>
            <a:r>
              <a:rPr lang="en-US" dirty="0"/>
              <a:t>Daniel Greenberg gave blood, urine, and tissue samples </a:t>
            </a:r>
          </a:p>
          <a:p>
            <a:pPr lvl="1"/>
            <a:r>
              <a:rPr lang="en-US" dirty="0"/>
              <a:t>Pre-natal test was successfully developed, and Matalon patented a cloned gene resulting from the research</a:t>
            </a:r>
          </a:p>
          <a:p>
            <a:pPr lvl="1"/>
            <a:r>
              <a:rPr lang="en-US" dirty="0"/>
              <a:t>Greenberg and other donors sued in 2002 claiming they were unaware of how the samples would be used for commercial purposes </a:t>
            </a:r>
          </a:p>
          <a:p>
            <a:pPr lvl="1"/>
            <a:r>
              <a:rPr lang="en-US" dirty="0"/>
              <a:t>Judge ruled that researchers must obtain consent and provide ample information, but are </a:t>
            </a:r>
            <a:r>
              <a:rPr lang="en-US" b="1" dirty="0">
                <a:solidFill>
                  <a:schemeClr val="accent1"/>
                </a:solidFill>
              </a:rPr>
              <a:t>not required to provide information extending to economic interests</a:t>
            </a:r>
          </a:p>
          <a:p>
            <a:pPr lvl="1"/>
            <a:r>
              <a:rPr lang="en-US" dirty="0"/>
              <a:t>Since, a code has been declared in the "Code of Medical Ethics" stating that economic interests should be declared</a:t>
            </a:r>
          </a:p>
        </p:txBody>
      </p:sp>
      <p:pic>
        <p:nvPicPr>
          <p:cNvPr id="4" name="Picture 4">
            <a:extLst>
              <a:ext uri="{FF2B5EF4-FFF2-40B4-BE49-F238E27FC236}">
                <a16:creationId xmlns:a16="http://schemas.microsoft.com/office/drawing/2014/main" id="{500AB8F5-91FF-47FC-9B94-B29399CC4346}"/>
              </a:ext>
            </a:extLst>
          </p:cNvPr>
          <p:cNvPicPr>
            <a:picLocks noChangeAspect="1"/>
          </p:cNvPicPr>
          <p:nvPr/>
        </p:nvPicPr>
        <p:blipFill>
          <a:blip r:embed="rId3"/>
          <a:stretch>
            <a:fillRect/>
          </a:stretch>
        </p:blipFill>
        <p:spPr>
          <a:xfrm>
            <a:off x="5344902" y="180745"/>
            <a:ext cx="1428750" cy="1428750"/>
          </a:xfrm>
          <a:prstGeom prst="rect">
            <a:avLst/>
          </a:prstGeom>
        </p:spPr>
      </p:pic>
      <p:pic>
        <p:nvPicPr>
          <p:cNvPr id="5" name="Picture 5" descr="Diagram, text&#10;&#10;Description automatically generated">
            <a:extLst>
              <a:ext uri="{FF2B5EF4-FFF2-40B4-BE49-F238E27FC236}">
                <a16:creationId xmlns:a16="http://schemas.microsoft.com/office/drawing/2014/main" id="{5C991B74-6E78-4CDA-A67C-825F5BEF6A24}"/>
              </a:ext>
            </a:extLst>
          </p:cNvPr>
          <p:cNvPicPr>
            <a:picLocks noChangeAspect="1"/>
          </p:cNvPicPr>
          <p:nvPr/>
        </p:nvPicPr>
        <p:blipFill>
          <a:blip r:embed="rId4"/>
          <a:stretch>
            <a:fillRect/>
          </a:stretch>
        </p:blipFill>
        <p:spPr>
          <a:xfrm>
            <a:off x="6558342" y="3672"/>
            <a:ext cx="2582353" cy="6446703"/>
          </a:xfrm>
          <a:prstGeom prst="rect">
            <a:avLst/>
          </a:prstGeom>
        </p:spPr>
      </p:pic>
      <p:sp>
        <p:nvSpPr>
          <p:cNvPr id="6" name="TextBox 5">
            <a:extLst>
              <a:ext uri="{FF2B5EF4-FFF2-40B4-BE49-F238E27FC236}">
                <a16:creationId xmlns:a16="http://schemas.microsoft.com/office/drawing/2014/main" id="{3D9E33FA-2E4D-4689-9FD1-19B539ACD76D}"/>
              </a:ext>
            </a:extLst>
          </p:cNvPr>
          <p:cNvSpPr txBox="1"/>
          <p:nvPr/>
        </p:nvSpPr>
        <p:spPr>
          <a:xfrm>
            <a:off x="8362950" y="6257925"/>
            <a:ext cx="274320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900" dirty="0"/>
              <a:t>I</a:t>
            </a:r>
            <a:r>
              <a:rPr lang="en-US" sz="600" dirty="0"/>
              <a:t>mage from: </a:t>
            </a:r>
            <a:endParaRPr lang="en-US" sz="600"/>
          </a:p>
          <a:p>
            <a:r>
              <a:rPr lang="en-US" sz="600" dirty="0"/>
              <a:t>Canavan.org</a:t>
            </a:r>
          </a:p>
          <a:p>
            <a:endParaRPr lang="en-US" sz="1200" dirty="0"/>
          </a:p>
        </p:txBody>
      </p:sp>
    </p:spTree>
    <p:extLst>
      <p:ext uri="{BB962C8B-B14F-4D97-AF65-F5344CB8AC3E}">
        <p14:creationId xmlns:p14="http://schemas.microsoft.com/office/powerpoint/2010/main" val="22630598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657B64-53F8-4ABF-B918-7A034D833E12}"/>
              </a:ext>
            </a:extLst>
          </p:cNvPr>
          <p:cNvSpPr>
            <a:spLocks noGrp="1"/>
          </p:cNvSpPr>
          <p:nvPr>
            <p:ph type="title"/>
          </p:nvPr>
        </p:nvSpPr>
        <p:spPr/>
        <p:txBody>
          <a:bodyPr/>
          <a:lstStyle/>
          <a:p>
            <a:r>
              <a:rPr lang="en-US" dirty="0">
                <a:cs typeface="Calibri"/>
              </a:rPr>
              <a:t>Significant Examples</a:t>
            </a:r>
          </a:p>
        </p:txBody>
      </p:sp>
      <p:sp>
        <p:nvSpPr>
          <p:cNvPr id="3" name="Content Placeholder 2">
            <a:extLst>
              <a:ext uri="{FF2B5EF4-FFF2-40B4-BE49-F238E27FC236}">
                <a16:creationId xmlns:a16="http://schemas.microsoft.com/office/drawing/2014/main" id="{01C02993-9141-424B-BD38-5DFAD3DFA175}"/>
              </a:ext>
            </a:extLst>
          </p:cNvPr>
          <p:cNvSpPr>
            <a:spLocks noGrp="1"/>
          </p:cNvSpPr>
          <p:nvPr>
            <p:ph idx="1"/>
          </p:nvPr>
        </p:nvSpPr>
        <p:spPr>
          <a:xfrm>
            <a:off x="3292476" y="181751"/>
            <a:ext cx="5436825" cy="7275584"/>
          </a:xfrm>
        </p:spPr>
        <p:txBody>
          <a:bodyPr>
            <a:normAutofit/>
          </a:bodyPr>
          <a:lstStyle/>
          <a:p>
            <a:endParaRPr lang="en-US" dirty="0"/>
          </a:p>
          <a:p>
            <a:r>
              <a:rPr lang="en-US" dirty="0"/>
              <a:t>Washington University vs. </a:t>
            </a:r>
            <a:r>
              <a:rPr lang="en-US" dirty="0" err="1"/>
              <a:t>Catalona</a:t>
            </a:r>
            <a:endParaRPr lang="en-US"/>
          </a:p>
          <a:p>
            <a:pPr lvl="1">
              <a:spcAft>
                <a:spcPts val="0"/>
              </a:spcAft>
            </a:pPr>
            <a:r>
              <a:rPr lang="en-US" dirty="0"/>
              <a:t>William </a:t>
            </a:r>
            <a:r>
              <a:rPr lang="en-US" dirty="0" err="1"/>
              <a:t>Catalona</a:t>
            </a:r>
            <a:r>
              <a:rPr lang="en-US" dirty="0"/>
              <a:t> collected tissues and biological materials during prostate surgery</a:t>
            </a:r>
          </a:p>
          <a:p>
            <a:pPr lvl="2"/>
            <a:r>
              <a:rPr lang="en-US" dirty="0"/>
              <a:t>Consent acknowledged "Free and Generous Gift"</a:t>
            </a:r>
          </a:p>
          <a:p>
            <a:r>
              <a:rPr lang="en-US" dirty="0"/>
              <a:t>Washington University collected ~30,000 samples, ~3,000 of which came from </a:t>
            </a:r>
            <a:r>
              <a:rPr lang="en-US" dirty="0" err="1"/>
              <a:t>Catalona</a:t>
            </a:r>
            <a:r>
              <a:rPr lang="en-US" dirty="0"/>
              <a:t> </a:t>
            </a:r>
          </a:p>
          <a:p>
            <a:pPr lvl="1"/>
            <a:r>
              <a:rPr lang="en-US" dirty="0" err="1"/>
              <a:t>Catalona</a:t>
            </a:r>
            <a:r>
              <a:rPr lang="en-US" dirty="0"/>
              <a:t> tried to </a:t>
            </a:r>
            <a:r>
              <a:rPr lang="en-US" dirty="0" err="1"/>
              <a:t>transferr</a:t>
            </a:r>
            <a:r>
              <a:rPr lang="en-US" dirty="0"/>
              <a:t> a large number of samples to a new university (Northwestern</a:t>
            </a:r>
          </a:p>
          <a:p>
            <a:pPr lvl="2"/>
            <a:r>
              <a:rPr lang="en-US" dirty="0"/>
              <a:t>Asked patient authorization to take their samples with him </a:t>
            </a:r>
          </a:p>
          <a:p>
            <a:pPr lvl="2"/>
            <a:r>
              <a:rPr lang="en-US" dirty="0"/>
              <a:t>WU would not release the samples, and sued </a:t>
            </a:r>
            <a:r>
              <a:rPr lang="en-US" dirty="0" err="1"/>
              <a:t>Catalona</a:t>
            </a:r>
            <a:r>
              <a:rPr lang="en-US" dirty="0"/>
              <a:t> for samples they said they owned</a:t>
            </a:r>
          </a:p>
          <a:p>
            <a:pPr lvl="2"/>
            <a:r>
              <a:rPr lang="en-US" dirty="0"/>
              <a:t>Patients became involved, saying that they gave their samples to </a:t>
            </a:r>
            <a:r>
              <a:rPr lang="en-US" dirty="0" err="1"/>
              <a:t>Catalona</a:t>
            </a:r>
            <a:r>
              <a:rPr lang="en-US" dirty="0"/>
              <a:t>, and did not donate for WU to make a profit</a:t>
            </a:r>
          </a:p>
          <a:p>
            <a:pPr>
              <a:spcAft>
                <a:spcPts val="250"/>
              </a:spcAft>
            </a:pPr>
            <a:r>
              <a:rPr lang="en-US" dirty="0"/>
              <a:t>Eighth Circuit Court of Appeals </a:t>
            </a:r>
          </a:p>
          <a:p>
            <a:pPr lvl="1"/>
            <a:r>
              <a:rPr lang="en-US" b="1" dirty="0">
                <a:solidFill>
                  <a:schemeClr val="accent1"/>
                </a:solidFill>
              </a:rPr>
              <a:t>Patients made a donation and have no rights to the materials or the right to order it transferred </a:t>
            </a:r>
          </a:p>
          <a:p>
            <a:pPr lvl="1"/>
            <a:endParaRPr lang="en-US" dirty="0"/>
          </a:p>
          <a:p>
            <a:endParaRPr lang="en-US" dirty="0"/>
          </a:p>
        </p:txBody>
      </p:sp>
      <p:sp>
        <p:nvSpPr>
          <p:cNvPr id="5" name="TextBox 4">
            <a:extLst>
              <a:ext uri="{FF2B5EF4-FFF2-40B4-BE49-F238E27FC236}">
                <a16:creationId xmlns:a16="http://schemas.microsoft.com/office/drawing/2014/main" id="{D4AA1573-1406-46E1-9529-AE83A91067E8}"/>
              </a:ext>
            </a:extLst>
          </p:cNvPr>
          <p:cNvSpPr txBox="1"/>
          <p:nvPr/>
        </p:nvSpPr>
        <p:spPr>
          <a:xfrm>
            <a:off x="6722853" y="6550325"/>
            <a:ext cx="2743200"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50" i="1" dirty="0"/>
              <a:t>Petrini (2012). Journal of Blood Medicine.</a:t>
            </a:r>
          </a:p>
        </p:txBody>
      </p:sp>
      <p:pic>
        <p:nvPicPr>
          <p:cNvPr id="4" name="Picture 5">
            <a:extLst>
              <a:ext uri="{FF2B5EF4-FFF2-40B4-BE49-F238E27FC236}">
                <a16:creationId xmlns:a16="http://schemas.microsoft.com/office/drawing/2014/main" id="{E1B3DDE4-CF32-49A5-8948-6FEEF42EA7AA}"/>
              </a:ext>
            </a:extLst>
          </p:cNvPr>
          <p:cNvPicPr>
            <a:picLocks noChangeAspect="1"/>
          </p:cNvPicPr>
          <p:nvPr/>
        </p:nvPicPr>
        <p:blipFill>
          <a:blip r:embed="rId3"/>
          <a:stretch>
            <a:fillRect/>
          </a:stretch>
        </p:blipFill>
        <p:spPr>
          <a:xfrm>
            <a:off x="400050" y="4774314"/>
            <a:ext cx="2828925" cy="1900423"/>
          </a:xfrm>
          <a:prstGeom prst="rect">
            <a:avLst/>
          </a:prstGeom>
        </p:spPr>
      </p:pic>
    </p:spTree>
    <p:extLst>
      <p:ext uri="{BB962C8B-B14F-4D97-AF65-F5344CB8AC3E}">
        <p14:creationId xmlns:p14="http://schemas.microsoft.com/office/powerpoint/2010/main" val="3984098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C0D495-8562-4E9D-A54F-FEB2728F21B2}"/>
              </a:ext>
            </a:extLst>
          </p:cNvPr>
          <p:cNvSpPr>
            <a:spLocks noGrp="1"/>
          </p:cNvSpPr>
          <p:nvPr>
            <p:ph type="title"/>
          </p:nvPr>
        </p:nvSpPr>
        <p:spPr/>
        <p:txBody>
          <a:bodyPr/>
          <a:lstStyle/>
          <a:p>
            <a:r>
              <a:rPr lang="en-US" dirty="0"/>
              <a:t>From these cases, the general rule is.....</a:t>
            </a:r>
          </a:p>
        </p:txBody>
      </p:sp>
      <p:sp>
        <p:nvSpPr>
          <p:cNvPr id="3" name="Content Placeholder 2">
            <a:extLst>
              <a:ext uri="{FF2B5EF4-FFF2-40B4-BE49-F238E27FC236}">
                <a16:creationId xmlns:a16="http://schemas.microsoft.com/office/drawing/2014/main" id="{9DD907EB-3685-4C4C-93A8-98AD892BD0C3}"/>
              </a:ext>
            </a:extLst>
          </p:cNvPr>
          <p:cNvSpPr>
            <a:spLocks noGrp="1"/>
          </p:cNvSpPr>
          <p:nvPr>
            <p:ph idx="1"/>
          </p:nvPr>
        </p:nvSpPr>
        <p:spPr/>
        <p:txBody>
          <a:bodyPr/>
          <a:lstStyle/>
          <a:p>
            <a:pPr marL="457200" indent="-457200">
              <a:buAutoNum type="arabicPeriod"/>
            </a:pPr>
            <a:r>
              <a:rPr lang="en-US" dirty="0">
                <a:ea typeface="+mn-lt"/>
                <a:cs typeface="+mn-lt"/>
              </a:rPr>
              <a:t>donors of biological material have a right to be informed of its possible uses and, in particular, of potential commercial spin-offs;</a:t>
            </a:r>
            <a:endParaRPr lang="en-US"/>
          </a:p>
          <a:p>
            <a:pPr marL="457200" indent="-457200">
              <a:buAutoNum type="arabicPeriod"/>
            </a:pPr>
            <a:r>
              <a:rPr lang="en-US" dirty="0">
                <a:ea typeface="+mn-lt"/>
                <a:cs typeface="+mn-lt"/>
              </a:rPr>
              <a:t>the right to control the biological material taken from a donor ceases at the moment of donation; </a:t>
            </a:r>
          </a:p>
          <a:p>
            <a:pPr marL="457200" indent="-457200">
              <a:buAutoNum type="arabicPeriod"/>
            </a:pPr>
            <a:r>
              <a:rPr lang="en-US" dirty="0">
                <a:ea typeface="+mn-lt"/>
                <a:cs typeface="+mn-lt"/>
              </a:rPr>
              <a:t> donors cannot claim rights of “ownership” in biological material; and </a:t>
            </a:r>
            <a:endParaRPr lang="en-US">
              <a:ea typeface="+mn-lt"/>
              <a:cs typeface="+mn-lt"/>
            </a:endParaRPr>
          </a:p>
          <a:p>
            <a:pPr marL="457200" indent="-457200">
              <a:buAutoNum type="arabicPeriod"/>
            </a:pPr>
            <a:r>
              <a:rPr lang="en-US" dirty="0">
                <a:ea typeface="+mn-lt"/>
                <a:cs typeface="+mn-lt"/>
              </a:rPr>
              <a:t>the recipient has the right to commercial exploitation of any products developed from the processing of biological material received, in accordance with current legislation.</a:t>
            </a:r>
            <a:endParaRPr lang="en-US"/>
          </a:p>
        </p:txBody>
      </p:sp>
      <p:sp>
        <p:nvSpPr>
          <p:cNvPr id="5" name="TextBox 4">
            <a:extLst>
              <a:ext uri="{FF2B5EF4-FFF2-40B4-BE49-F238E27FC236}">
                <a16:creationId xmlns:a16="http://schemas.microsoft.com/office/drawing/2014/main" id="{02FBB378-4A13-4D4C-9049-9B603347D5B5}"/>
              </a:ext>
            </a:extLst>
          </p:cNvPr>
          <p:cNvSpPr txBox="1"/>
          <p:nvPr/>
        </p:nvSpPr>
        <p:spPr>
          <a:xfrm>
            <a:off x="6722853" y="6550325"/>
            <a:ext cx="2743200"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50" i="1" dirty="0"/>
              <a:t>Petrini (2012). Journal of Blood Medicine.</a:t>
            </a:r>
          </a:p>
        </p:txBody>
      </p:sp>
    </p:spTree>
    <p:extLst>
      <p:ext uri="{BB962C8B-B14F-4D97-AF65-F5344CB8AC3E}">
        <p14:creationId xmlns:p14="http://schemas.microsoft.com/office/powerpoint/2010/main" val="2788569006"/>
      </p:ext>
    </p:extLst>
  </p:cSld>
  <p:clrMapOvr>
    <a:masterClrMapping/>
  </p:clrMapOvr>
</p:sld>
</file>

<file path=ppt/theme/theme1.xml><?xml version="1.0" encoding="utf-8"?>
<a:theme xmlns:a="http://schemas.openxmlformats.org/drawingml/2006/main" name="Frame">
  <a:themeElements>
    <a:clrScheme name="Frame">
      <a:dk1>
        <a:srgbClr val="000000"/>
      </a:dk1>
      <a:lt1>
        <a:srgbClr val="FFFFFF"/>
      </a:lt1>
      <a:dk2>
        <a:srgbClr val="545454"/>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Frame">
      <a:maj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Frame">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Frame" id="{F226E7A2-7162-461C-9490-D27D9DC04E43}" vid="{629A0216-3BBD-45C0-B63F-2683BEA18F6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webextensions/webextension1.xml><?xml version="1.0" encoding="utf-8"?>
<we:webextension xmlns:we="http://schemas.microsoft.com/office/webextensions/webextension/2010/11" id="{2EE8B929-82B8-4D65-9A40-5E6847D428C2}">
  <we:reference id="WA104382064" version="1.0.0.2" store="en-US" storeType="omex"/>
  <we:alternateReferences>
    <we:reference id="WA104382064" version="1.0.0.2" store="omex" storeType="omex"/>
  </we:alternateReferences>
  <we:properties>
    <we:property name="clocktype" value="&quot;digital&quot;"/>
    <we:property name="HH" value="0"/>
    <we:property name="MM" value="25"/>
    <we:property name="SS" value="0"/>
    <we:property name="HH-reminder" value="&quot;--&quot;"/>
    <we:property name="MM-reminder" value="&quot;--&quot;"/>
    <we:property name="SS-reminder" value="&quot;--&quot;"/>
    <we:property name="interval" value="5"/>
    <we:property name="tickType" value="&quot;tick&quot;"/>
    <we:property name="timeupType" value="&quot;alarm&quot;"/>
    <we:property name="canvasw" value="177"/>
    <we:property name="canvash" value="177"/>
    <we:property name="radius" value="79.65"/>
  </we:properties>
  <we:bindings/>
  <we:snapshot xmlns:r="http://schemas.openxmlformats.org/officeDocument/2006/relationships"/>
</we:webextension>
</file>

<file path=ppt/webextensions/webextension2.xml><?xml version="1.0" encoding="utf-8"?>
<we:webextension xmlns:we="http://schemas.microsoft.com/office/webextensions/webextension/2010/11" id="{EDB6256C-4622-431A-9A32-585A45C6DF3E}">
  <we:reference id="WA104382064" version="1.0.0.2" store="en-US" storeType="omex"/>
  <we:alternateReferences>
    <we:reference id="WA104382064" version="1.0.0.2" store="omex" storeType="omex"/>
  </we:alternateReferences>
  <we:properties>
    <we:property name="clocktype" value="&quot;digital&quot;"/>
    <we:property name="HH" value="0"/>
    <we:property name="MM" value="15"/>
    <we:property name="SS" value="0"/>
    <we:property name="HH-reminder" value="&quot;--&quot;"/>
    <we:property name="MM-reminder" value="&quot;--&quot;"/>
    <we:property name="SS-reminder" value="&quot;--&quot;"/>
    <we:property name="interval" value="5"/>
    <we:property name="tickType" value="&quot;tick&quot;"/>
    <we:property name="timeupType" value="&quot;alarm&quot;"/>
    <we:property name="canvasw" value="54"/>
    <we:property name="canvash" value="54"/>
    <we:property name="radius" value="24.3"/>
    <we:property name="showCombi" value="false"/>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0</TotalTime>
  <Words>1</Words>
  <Application>Microsoft Office PowerPoint</Application>
  <PresentationFormat>On-screen Show (4:3)</PresentationFormat>
  <Paragraphs>1</Paragraphs>
  <Slides>13</Slides>
  <Notes>11</Notes>
  <HiddenSlides>0</HiddenSlides>
  <MMClips>0</MMClips>
  <ScaleCrop>false</ScaleCrop>
  <HeadingPairs>
    <vt:vector size="4" baseType="variant">
      <vt:variant>
        <vt:lpstr>Theme</vt:lpstr>
      </vt:variant>
      <vt:variant>
        <vt:i4>1</vt:i4>
      </vt:variant>
      <vt:variant>
        <vt:lpstr>Slide Titles</vt:lpstr>
      </vt:variant>
      <vt:variant>
        <vt:i4>13</vt:i4>
      </vt:variant>
    </vt:vector>
  </HeadingPairs>
  <TitlesOfParts>
    <vt:vector size="14" baseType="lpstr">
      <vt:lpstr>Frame</vt:lpstr>
      <vt:lpstr>Medical Rights and Tissue Ownership</vt:lpstr>
      <vt:lpstr>Biological Sample Collection</vt:lpstr>
      <vt:lpstr>Informed Consent</vt:lpstr>
      <vt:lpstr>Who owns your body?</vt:lpstr>
      <vt:lpstr>Who owns your body?</vt:lpstr>
      <vt:lpstr>Significant Examples</vt:lpstr>
      <vt:lpstr>Significant Examples</vt:lpstr>
      <vt:lpstr>Significant Examples</vt:lpstr>
      <vt:lpstr>From these cases, the general rule is.....</vt:lpstr>
      <vt:lpstr>Henrietta Lacks</vt:lpstr>
      <vt:lpstr>Your Pre-Class Reading</vt:lpstr>
      <vt:lpstr>Time to debate!</vt:lpstr>
      <vt:lpstr>Now... Let's switch side!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
  <cp:revision>524</cp:revision>
  <dcterms:created xsi:type="dcterms:W3CDTF">2012-08-24T00:53:15Z</dcterms:created>
  <dcterms:modified xsi:type="dcterms:W3CDTF">2021-12-17T06:11:09Z</dcterms:modified>
</cp:coreProperties>
</file>